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62" r:id="rId4"/>
    <p:sldId id="259" r:id="rId5"/>
    <p:sldId id="283" r:id="rId6"/>
    <p:sldId id="284" r:id="rId7"/>
    <p:sldId id="266" r:id="rId8"/>
    <p:sldId id="263" r:id="rId9"/>
    <p:sldId id="264" r:id="rId10"/>
    <p:sldId id="265" r:id="rId11"/>
    <p:sldId id="260" r:id="rId12"/>
    <p:sldId id="267" r:id="rId13"/>
    <p:sldId id="276" r:id="rId14"/>
    <p:sldId id="277" r:id="rId15"/>
    <p:sldId id="268" r:id="rId16"/>
    <p:sldId id="273" r:id="rId17"/>
    <p:sldId id="272" r:id="rId18"/>
    <p:sldId id="271" r:id="rId19"/>
    <p:sldId id="270" r:id="rId20"/>
    <p:sldId id="279" r:id="rId21"/>
    <p:sldId id="269" r:id="rId22"/>
    <p:sldId id="258" r:id="rId23"/>
    <p:sldId id="261" r:id="rId24"/>
    <p:sldId id="280" r:id="rId25"/>
    <p:sldId id="281" r:id="rId26"/>
    <p:sldId id="282" r:id="rId2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00000"/>
    <a:srgbClr val="7FD13B"/>
    <a:srgbClr val="00576E"/>
    <a:srgbClr val="00192F"/>
    <a:srgbClr val="C00000"/>
    <a:srgbClr val="FF00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688" autoAdjust="0"/>
    <p:restoredTop sz="94646" autoAdjust="0"/>
  </p:normalViewPr>
  <p:slideViewPr>
    <p:cSldViewPr>
      <p:cViewPr>
        <p:scale>
          <a:sx n="75" d="100"/>
          <a:sy n="75" d="100"/>
        </p:scale>
        <p:origin x="-3150" y="-11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1D467F0-E9FB-4FCB-8D20-A66AB58E7320}" type="datetimeFigureOut">
              <a:rPr lang="ru-RU" smtClean="0"/>
              <a:pPr/>
              <a:t>08.11.2012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480194E-8A38-453A-A791-EE952E57F1B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2" name="Прямоугольник 31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9" name="Прямоугольник 38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0" name="Прямоугольник 39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1" name="Прямоугольник 40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42" name="Прямоугольник 41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56" name="Прямоугольник 55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5" name="Прямоугольник 64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6" name="Прямоугольник 65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7" name="Прямоугольник 66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1D467F0-E9FB-4FCB-8D20-A66AB58E7320}" type="datetimeFigureOut">
              <a:rPr lang="ru-RU" smtClean="0"/>
              <a:pPr/>
              <a:t>08.11.2012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480194E-8A38-453A-A791-EE952E57F1B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1D467F0-E9FB-4FCB-8D20-A66AB58E7320}" type="datetimeFigureOut">
              <a:rPr lang="ru-RU" smtClean="0"/>
              <a:pPr/>
              <a:t>08.11.2012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480194E-8A38-453A-A791-EE952E57F1B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1D467F0-E9FB-4FCB-8D20-A66AB58E7320}" type="datetimeFigureOut">
              <a:rPr lang="ru-RU" smtClean="0"/>
              <a:pPr/>
              <a:t>08.11.2012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480194E-8A38-453A-A791-EE952E57F1B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олилиния 13"/>
          <p:cNvSpPr>
            <a:spLocks/>
          </p:cNvSpPr>
          <p:nvPr/>
        </p:nvSpPr>
        <p:spPr bwMode="auto">
          <a:xfrm>
            <a:off x="4828952" y="1073888"/>
            <a:ext cx="4322136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5" name="Полилиния 14"/>
          <p:cNvSpPr>
            <a:spLocks/>
          </p:cNvSpPr>
          <p:nvPr/>
        </p:nvSpPr>
        <p:spPr bwMode="auto">
          <a:xfrm>
            <a:off x="373966" y="0"/>
            <a:ext cx="5514536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3" name="Полилиния 12"/>
          <p:cNvSpPr>
            <a:spLocks/>
          </p:cNvSpPr>
          <p:nvPr/>
        </p:nvSpPr>
        <p:spPr bwMode="auto">
          <a:xfrm rot="5236414">
            <a:off x="4462128" y="1483600"/>
            <a:ext cx="41148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6" name="Полилиния 15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7" name="Полилиния 16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8" name="Полилиния 17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9" name="Полилиния 18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0" name="Полилиния 19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1" name="Полилиния 20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2" name="Полилиния 21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3" name="Полилиния 22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4" name="Полилиния 23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5" name="Полилиния 24"/>
          <p:cNvSpPr>
            <a:spLocks/>
          </p:cNvSpPr>
          <p:nvPr/>
        </p:nvSpPr>
        <p:spPr bwMode="auto">
          <a:xfrm>
            <a:off x="366824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6" name="Полилиния 25"/>
          <p:cNvSpPr>
            <a:spLocks/>
          </p:cNvSpPr>
          <p:nvPr/>
        </p:nvSpPr>
        <p:spPr bwMode="auto">
          <a:xfrm>
            <a:off x="366824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7" name="Полилиния 26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1D467F0-E9FB-4FCB-8D20-A66AB58E7320}" type="datetimeFigureOut">
              <a:rPr lang="ru-RU" smtClean="0"/>
              <a:pPr/>
              <a:t>08.11.2012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480194E-8A38-453A-A791-EE952E57F1B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363160" y="402264"/>
            <a:ext cx="850392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 flipH="1">
            <a:off x="371538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Прямоугольник 8"/>
          <p:cNvSpPr/>
          <p:nvPr/>
        </p:nvSpPr>
        <p:spPr>
          <a:xfrm flipH="1">
            <a:off x="411109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Прямоугольник 9"/>
          <p:cNvSpPr/>
          <p:nvPr/>
        </p:nvSpPr>
        <p:spPr>
          <a:xfrm flipH="1">
            <a:off x="44845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>
          <a:xfrm flipH="1">
            <a:off x="476702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500478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914400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64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55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1D467F0-E9FB-4FCB-8D20-A66AB58E7320}" type="datetimeFigureOut">
              <a:rPr lang="ru-RU" smtClean="0"/>
              <a:pPr/>
              <a:t>08.11.2012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480194E-8A38-453A-A791-EE952E57F1B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24"/>
          <p:cNvSpPr/>
          <p:nvPr/>
        </p:nvSpPr>
        <p:spPr>
          <a:xfrm>
            <a:off x="0" y="402265"/>
            <a:ext cx="886708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1D467F0-E9FB-4FCB-8D20-A66AB58E7320}" type="datetimeFigureOut">
              <a:rPr lang="ru-RU" smtClean="0"/>
              <a:pPr/>
              <a:t>08.11.2012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480194E-8A38-453A-A791-EE952E57F1B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87790" y="680477"/>
            <a:ext cx="4572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47305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2825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9" name="Прямоугольник 18"/>
          <p:cNvSpPr/>
          <p:nvPr/>
        </p:nvSpPr>
        <p:spPr>
          <a:xfrm>
            <a:off x="0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0" name="Прямоугольник 19"/>
          <p:cNvSpPr/>
          <p:nvPr/>
        </p:nvSpPr>
        <p:spPr>
          <a:xfrm flipH="1">
            <a:off x="149770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1" name="Прямоугольник 20"/>
          <p:cNvSpPr/>
          <p:nvPr/>
        </p:nvSpPr>
        <p:spPr>
          <a:xfrm flipH="1">
            <a:off x="189341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Прямоугольник 21"/>
          <p:cNvSpPr/>
          <p:nvPr/>
        </p:nvSpPr>
        <p:spPr>
          <a:xfrm flipH="1">
            <a:off x="22668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9" name="Прямоугольник 28"/>
          <p:cNvSpPr/>
          <p:nvPr/>
        </p:nvSpPr>
        <p:spPr>
          <a:xfrm flipH="1">
            <a:off x="254934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0" name="Прямоугольник 29"/>
          <p:cNvSpPr/>
          <p:nvPr/>
        </p:nvSpPr>
        <p:spPr>
          <a:xfrm>
            <a:off x="278710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1D467F0-E9FB-4FCB-8D20-A66AB58E7320}" type="datetimeFigureOut">
              <a:rPr lang="ru-RU" smtClean="0"/>
              <a:pPr/>
              <a:t>08.11.2012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480194E-8A38-453A-A791-EE952E57F1B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1D467F0-E9FB-4FCB-8D20-A66AB58E7320}" type="datetimeFigureOut">
              <a:rPr lang="ru-RU" smtClean="0"/>
              <a:pPr/>
              <a:t>08.11.2012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480194E-8A38-453A-A791-EE952E57F1B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1D467F0-E9FB-4FCB-8D20-A66AB58E7320}" type="datetimeFigureOut">
              <a:rPr lang="ru-RU" smtClean="0"/>
              <a:pPr/>
              <a:t>08.11.2012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480194E-8A38-453A-A791-EE952E57F1B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68032" y="0"/>
            <a:ext cx="877824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 flipV="1">
            <a:off x="363195" y="1885028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Группа 9"/>
          <p:cNvGrpSpPr/>
          <p:nvPr/>
        </p:nvGrpSpPr>
        <p:grpSpPr>
          <a:xfrm rot="5400000">
            <a:off x="8514581" y="1219200"/>
            <a:ext cx="132763" cy="128466"/>
            <a:chOff x="6668087" y="1297746"/>
            <a:chExt cx="161840" cy="156602"/>
          </a:xfrm>
        </p:grpSpPr>
        <p:cxnSp>
          <p:nvCxnSpPr>
            <p:cNvPr id="15" name="Прямая соединительная линия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ru-RU" smtClean="0"/>
              <a:t>Вставка рисунка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grpSp>
        <p:nvGrpSpPr>
          <p:cNvPr id="14" name="Группа 13"/>
          <p:cNvGrpSpPr/>
          <p:nvPr/>
        </p:nvGrpSpPr>
        <p:grpSpPr>
          <a:xfrm rot="5400000">
            <a:off x="8666981" y="1371600"/>
            <a:ext cx="132763" cy="128466"/>
            <a:chOff x="6668087" y="1297746"/>
            <a:chExt cx="161840" cy="156602"/>
          </a:xfrm>
        </p:grpSpPr>
        <p:cxnSp>
          <p:nvCxnSpPr>
            <p:cNvPr id="11" name="Прямая соединительная линия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Группа 17"/>
          <p:cNvGrpSpPr/>
          <p:nvPr/>
        </p:nvGrpSpPr>
        <p:grpSpPr>
          <a:xfrm rot="5400000">
            <a:off x="8320088" y="1474763"/>
            <a:ext cx="132763" cy="128466"/>
            <a:chOff x="6668087" y="1297746"/>
            <a:chExt cx="161840" cy="156602"/>
          </a:xfrm>
        </p:grpSpPr>
        <p:cxnSp>
          <p:nvCxnSpPr>
            <p:cNvPr id="19" name="Прямая соединительная линия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477000" y="55499"/>
            <a:ext cx="2133600" cy="365125"/>
          </a:xfrm>
        </p:spPr>
        <p:txBody>
          <a:bodyPr/>
          <a:lstStyle>
            <a:extLst/>
          </a:lstStyle>
          <a:p>
            <a:fld id="{71D467F0-E9FB-4FCB-8D20-A66AB58E7320}" type="datetimeFigureOut">
              <a:rPr lang="ru-RU" smtClean="0"/>
              <a:pPr/>
              <a:t>08.11.2012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914400" y="55499"/>
            <a:ext cx="5562600" cy="365125"/>
          </a:xfrm>
        </p:spPr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55499"/>
            <a:ext cx="457200" cy="365125"/>
          </a:xfrm>
        </p:spPr>
        <p:txBody>
          <a:bodyPr/>
          <a:lstStyle>
            <a:extLst/>
          </a:lstStyle>
          <a:p>
            <a:fld id="{3480194E-8A38-453A-A791-EE952E57F1B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7" name="Прямоугольник 16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71D467F0-E9FB-4FCB-8D20-A66AB58E7320}" type="datetimeFigureOut">
              <a:rPr lang="ru-RU" smtClean="0"/>
              <a:pPr/>
              <a:t>08.11.2012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3480194E-8A38-453A-A791-EE952E57F1B6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3200" dirty="0" smtClean="0"/>
              <a:t>Основы современной 3</a:t>
            </a:r>
            <a:r>
              <a:rPr lang="en-US" sz="3200" dirty="0" smtClean="0"/>
              <a:t>D-</a:t>
            </a:r>
            <a:r>
              <a:rPr lang="ru-RU" sz="3200" dirty="0" smtClean="0"/>
              <a:t>графики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ru-RU" sz="3200" dirty="0" smtClean="0"/>
              <a:t>и систем виртуальной реальности</a:t>
            </a:r>
            <a:endParaRPr lang="ru-RU" sz="32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Безгодов Алексей Алексеевич, к.т.н., НИУ ИТМО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 smtClean="0"/>
              <a:t>Массивы вершин</a:t>
            </a:r>
            <a:r>
              <a:rPr lang="en-US" sz="3200" dirty="0" smtClean="0"/>
              <a:t> </a:t>
            </a:r>
            <a:r>
              <a:rPr lang="ru-RU" sz="3200" dirty="0" smtClean="0"/>
              <a:t>и массивы индексов, декларации вершин</a:t>
            </a:r>
            <a:br>
              <a:rPr lang="ru-RU" sz="3200" dirty="0" smtClean="0"/>
            </a:br>
            <a:endParaRPr lang="ru-RU" sz="3200" dirty="0"/>
          </a:p>
        </p:txBody>
      </p:sp>
      <p:sp>
        <p:nvSpPr>
          <p:cNvPr id="28" name="Прямоугольник 27"/>
          <p:cNvSpPr/>
          <p:nvPr/>
        </p:nvSpPr>
        <p:spPr>
          <a:xfrm>
            <a:off x="539552" y="1988840"/>
            <a:ext cx="8352928" cy="1008112"/>
          </a:xfrm>
          <a:prstGeom prst="rect">
            <a:avLst/>
          </a:prstGeom>
          <a:solidFill>
            <a:schemeClr val="accent4">
              <a:lumMod val="50000"/>
              <a:alpha val="50196"/>
            </a:schemeClr>
          </a:solidFill>
          <a:ln w="12700">
            <a:solidFill>
              <a:srgbClr val="FFFFF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971600" y="2060848"/>
            <a:ext cx="3600400" cy="864096"/>
          </a:xfrm>
          <a:prstGeom prst="rect">
            <a:avLst/>
          </a:prstGeom>
          <a:solidFill>
            <a:schemeClr val="accent4">
              <a:lumMod val="50000"/>
              <a:alpha val="50196"/>
            </a:schemeClr>
          </a:solidFill>
          <a:ln w="12700">
            <a:solidFill>
              <a:srgbClr val="FFFFF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5724128" y="2060848"/>
            <a:ext cx="2952328" cy="864096"/>
          </a:xfrm>
          <a:prstGeom prst="rect">
            <a:avLst/>
          </a:prstGeom>
          <a:solidFill>
            <a:schemeClr val="accent4">
              <a:lumMod val="50000"/>
              <a:alpha val="50196"/>
            </a:schemeClr>
          </a:solidFill>
          <a:ln w="12700">
            <a:solidFill>
              <a:srgbClr val="FFFFF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/>
          <p:cNvSpPr/>
          <p:nvPr/>
        </p:nvSpPr>
        <p:spPr>
          <a:xfrm>
            <a:off x="1043608" y="2132856"/>
            <a:ext cx="648072" cy="720080"/>
          </a:xfrm>
          <a:prstGeom prst="rect">
            <a:avLst/>
          </a:prstGeom>
          <a:solidFill>
            <a:schemeClr val="accent4">
              <a:lumMod val="50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VX0</a:t>
            </a:r>
            <a:endParaRPr lang="ru-RU" dirty="0"/>
          </a:p>
        </p:txBody>
      </p:sp>
      <p:sp>
        <p:nvSpPr>
          <p:cNvPr id="36" name="Прямоугольник 35"/>
          <p:cNvSpPr/>
          <p:nvPr/>
        </p:nvSpPr>
        <p:spPr>
          <a:xfrm>
            <a:off x="1907704" y="2132856"/>
            <a:ext cx="648072" cy="720080"/>
          </a:xfrm>
          <a:prstGeom prst="rect">
            <a:avLst/>
          </a:prstGeom>
          <a:solidFill>
            <a:schemeClr val="accent4">
              <a:lumMod val="50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VX1</a:t>
            </a:r>
            <a:endParaRPr lang="ru-RU" dirty="0"/>
          </a:p>
        </p:txBody>
      </p:sp>
      <p:sp>
        <p:nvSpPr>
          <p:cNvPr id="37" name="Прямоугольник 36"/>
          <p:cNvSpPr/>
          <p:nvPr/>
        </p:nvSpPr>
        <p:spPr>
          <a:xfrm>
            <a:off x="2771800" y="2132856"/>
            <a:ext cx="648072" cy="720080"/>
          </a:xfrm>
          <a:prstGeom prst="rect">
            <a:avLst/>
          </a:prstGeom>
          <a:solidFill>
            <a:schemeClr val="accent4">
              <a:lumMod val="50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VX2</a:t>
            </a:r>
            <a:endParaRPr lang="ru-RU" dirty="0"/>
          </a:p>
        </p:txBody>
      </p:sp>
      <p:sp>
        <p:nvSpPr>
          <p:cNvPr id="38" name="Прямоугольник 37"/>
          <p:cNvSpPr/>
          <p:nvPr/>
        </p:nvSpPr>
        <p:spPr>
          <a:xfrm>
            <a:off x="3635896" y="2132856"/>
            <a:ext cx="648072" cy="720080"/>
          </a:xfrm>
          <a:prstGeom prst="rect">
            <a:avLst/>
          </a:prstGeom>
          <a:solidFill>
            <a:schemeClr val="accent4">
              <a:lumMod val="50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VX3</a:t>
            </a:r>
            <a:endParaRPr lang="ru-RU" dirty="0"/>
          </a:p>
        </p:txBody>
      </p:sp>
      <p:graphicFrame>
        <p:nvGraphicFramePr>
          <p:cNvPr id="49" name="Таблица 48"/>
          <p:cNvGraphicFramePr>
            <a:graphicFrameLocks noGrp="1"/>
          </p:cNvGraphicFramePr>
          <p:nvPr/>
        </p:nvGraphicFramePr>
        <p:xfrm>
          <a:off x="1835696" y="3645024"/>
          <a:ext cx="4464496" cy="3063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931"/>
                <a:gridCol w="1269317"/>
                <a:gridCol w="864096"/>
                <a:gridCol w="930458"/>
                <a:gridCol w="437694"/>
              </a:tblGrid>
              <a:tr h="661517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FFFF00"/>
                          </a:solidFill>
                        </a:rPr>
                        <a:t>Offset</a:t>
                      </a:r>
                      <a:endParaRPr lang="ru-RU" sz="160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FFFF00"/>
                          </a:solidFill>
                        </a:rPr>
                        <a:t>Usage</a:t>
                      </a:r>
                      <a:endParaRPr lang="ru-RU" sz="160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FFFF00"/>
                          </a:solidFill>
                        </a:rPr>
                        <a:t>Usage</a:t>
                      </a:r>
                    </a:p>
                    <a:p>
                      <a:r>
                        <a:rPr lang="en-US" sz="1600" dirty="0" smtClean="0">
                          <a:solidFill>
                            <a:srgbClr val="FFFF00"/>
                          </a:solidFill>
                        </a:rPr>
                        <a:t> </a:t>
                      </a:r>
                      <a:r>
                        <a:rPr lang="en-US" sz="1600" dirty="0" err="1" smtClean="0">
                          <a:solidFill>
                            <a:srgbClr val="FFFF00"/>
                          </a:solidFill>
                        </a:rPr>
                        <a:t>Idx</a:t>
                      </a:r>
                      <a:endParaRPr lang="ru-RU" sz="160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FFFF00"/>
                          </a:solidFill>
                        </a:rPr>
                        <a:t>Format</a:t>
                      </a:r>
                      <a:endParaRPr lang="ru-RU" sz="160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60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465512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0</a:t>
                      </a:r>
                      <a:endParaRPr lang="ru-RU" sz="16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POSITION</a:t>
                      </a:r>
                      <a:endParaRPr lang="ru-RU" sz="16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0</a:t>
                      </a:r>
                      <a:endParaRPr lang="ru-RU" sz="16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Float4</a:t>
                      </a:r>
                      <a:endParaRPr lang="ru-RU" sz="16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StrIde</a:t>
                      </a:r>
                      <a:r>
                        <a:rPr lang="en-US" sz="160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 (54 + n)</a:t>
                      </a:r>
                      <a:endParaRPr lang="ru-RU" sz="16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vert="vert270"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298091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32</a:t>
                      </a:r>
                      <a:endParaRPr lang="ru-RU" sz="16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COLOR</a:t>
                      </a:r>
                      <a:endParaRPr lang="ru-RU" sz="16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0</a:t>
                      </a:r>
                      <a:endParaRPr lang="ru-RU" sz="16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Byte4</a:t>
                      </a:r>
                      <a:endParaRPr lang="ru-RU" sz="16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 sz="16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298091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36</a:t>
                      </a:r>
                      <a:endParaRPr lang="ru-RU" sz="16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COLOR</a:t>
                      </a:r>
                      <a:endParaRPr lang="ru-RU" sz="16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1</a:t>
                      </a:r>
                      <a:endParaRPr lang="ru-RU" sz="16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Byte4</a:t>
                      </a:r>
                      <a:endParaRPr lang="ru-RU" sz="16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 sz="16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465512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40</a:t>
                      </a:r>
                      <a:endParaRPr lang="ru-RU" sz="16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TEXCOORD</a:t>
                      </a:r>
                      <a:endParaRPr lang="ru-RU" sz="16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0</a:t>
                      </a:r>
                      <a:endParaRPr lang="ru-RU" sz="16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Float2</a:t>
                      </a:r>
                      <a:endParaRPr lang="ru-RU" sz="16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 sz="16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465512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48</a:t>
                      </a:r>
                      <a:endParaRPr lang="ru-RU" sz="16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NORMAL</a:t>
                      </a:r>
                      <a:endParaRPr lang="ru-RU" sz="16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0</a:t>
                      </a:r>
                      <a:endParaRPr lang="ru-RU" sz="16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Half3</a:t>
                      </a:r>
                      <a:endParaRPr lang="ru-RU" sz="16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 sz="16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298091"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N</a:t>
                      </a:r>
                      <a:r>
                        <a:rPr lang="en-US" sz="1600" baseline="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 bytes</a:t>
                      </a:r>
                      <a:endParaRPr lang="ru-RU" sz="16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sz="16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sz="16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sz="16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 sz="16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7" name="Прямоугольник 56"/>
          <p:cNvSpPr/>
          <p:nvPr/>
        </p:nvSpPr>
        <p:spPr>
          <a:xfrm>
            <a:off x="5796136" y="2132856"/>
            <a:ext cx="1368152" cy="720080"/>
          </a:xfrm>
          <a:prstGeom prst="rect">
            <a:avLst/>
          </a:prstGeom>
          <a:solidFill>
            <a:schemeClr val="accent4">
              <a:lumMod val="50000"/>
              <a:alpha val="50196"/>
            </a:schemeClr>
          </a:solidFill>
          <a:ln w="12700">
            <a:solidFill>
              <a:srgbClr val="FFFFF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Двойная стрелка влево/вверх 52"/>
          <p:cNvSpPr/>
          <p:nvPr/>
        </p:nvSpPr>
        <p:spPr>
          <a:xfrm rot="5400000">
            <a:off x="647564" y="4257092"/>
            <a:ext cx="1656184" cy="432048"/>
          </a:xfrm>
          <a:prstGeom prst="leftUpArrow">
            <a:avLst>
              <a:gd name="adj1" fmla="val 25000"/>
              <a:gd name="adj2" fmla="val 25437"/>
              <a:gd name="adj3" fmla="val 25000"/>
            </a:avLst>
          </a:prstGeom>
          <a:solidFill>
            <a:schemeClr val="accent4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рямоугольник 39"/>
          <p:cNvSpPr/>
          <p:nvPr/>
        </p:nvSpPr>
        <p:spPr>
          <a:xfrm rot="16200000">
            <a:off x="5760132" y="2312876"/>
            <a:ext cx="576064" cy="360040"/>
          </a:xfrm>
          <a:prstGeom prst="rect">
            <a:avLst/>
          </a:prstGeom>
          <a:solidFill>
            <a:schemeClr val="accent4">
              <a:lumMod val="50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FF00"/>
                </a:solidFill>
              </a:rPr>
              <a:t>Idx</a:t>
            </a:r>
            <a:endParaRPr lang="ru-RU" dirty="0">
              <a:solidFill>
                <a:srgbClr val="FFFF00"/>
              </a:solidFill>
            </a:endParaRPr>
          </a:p>
        </p:txBody>
      </p:sp>
      <p:sp>
        <p:nvSpPr>
          <p:cNvPr id="41" name="Прямоугольник 40"/>
          <p:cNvSpPr/>
          <p:nvPr/>
        </p:nvSpPr>
        <p:spPr>
          <a:xfrm rot="16200000">
            <a:off x="6192180" y="2312876"/>
            <a:ext cx="576064" cy="360040"/>
          </a:xfrm>
          <a:prstGeom prst="rect">
            <a:avLst/>
          </a:prstGeom>
          <a:solidFill>
            <a:schemeClr val="accent4">
              <a:lumMod val="50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FF00"/>
                </a:solidFill>
              </a:rPr>
              <a:t>Idx</a:t>
            </a:r>
            <a:endParaRPr lang="ru-RU" dirty="0">
              <a:solidFill>
                <a:srgbClr val="FFFF00"/>
              </a:solidFill>
            </a:endParaRPr>
          </a:p>
        </p:txBody>
      </p:sp>
      <p:sp>
        <p:nvSpPr>
          <p:cNvPr id="42" name="Прямоугольник 41"/>
          <p:cNvSpPr/>
          <p:nvPr/>
        </p:nvSpPr>
        <p:spPr>
          <a:xfrm rot="16200000">
            <a:off x="6624228" y="2312876"/>
            <a:ext cx="576064" cy="360040"/>
          </a:xfrm>
          <a:prstGeom prst="rect">
            <a:avLst/>
          </a:prstGeom>
          <a:solidFill>
            <a:schemeClr val="accent4">
              <a:lumMod val="50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FF00"/>
                </a:solidFill>
              </a:rPr>
              <a:t>Idx</a:t>
            </a:r>
            <a:endParaRPr lang="ru-RU" dirty="0">
              <a:solidFill>
                <a:srgbClr val="FFFF00"/>
              </a:solidFill>
            </a:endParaRPr>
          </a:p>
        </p:txBody>
      </p:sp>
      <p:sp>
        <p:nvSpPr>
          <p:cNvPr id="58" name="Прямоугольник 57"/>
          <p:cNvSpPr/>
          <p:nvPr/>
        </p:nvSpPr>
        <p:spPr>
          <a:xfrm>
            <a:off x="7236296" y="2132856"/>
            <a:ext cx="1368152" cy="720080"/>
          </a:xfrm>
          <a:prstGeom prst="rect">
            <a:avLst/>
          </a:prstGeom>
          <a:solidFill>
            <a:schemeClr val="accent4">
              <a:lumMod val="50000"/>
              <a:alpha val="50196"/>
            </a:schemeClr>
          </a:solidFill>
          <a:ln w="12700">
            <a:solidFill>
              <a:srgbClr val="FFFFF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Прямоугольник 42"/>
          <p:cNvSpPr/>
          <p:nvPr/>
        </p:nvSpPr>
        <p:spPr>
          <a:xfrm rot="16200000">
            <a:off x="7200292" y="2312876"/>
            <a:ext cx="576064" cy="360040"/>
          </a:xfrm>
          <a:prstGeom prst="rect">
            <a:avLst/>
          </a:prstGeom>
          <a:solidFill>
            <a:schemeClr val="accent4">
              <a:lumMod val="50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FF00"/>
                </a:solidFill>
              </a:rPr>
              <a:t>Idx</a:t>
            </a:r>
            <a:endParaRPr lang="ru-RU" dirty="0">
              <a:solidFill>
                <a:srgbClr val="FFFF00"/>
              </a:solidFill>
            </a:endParaRPr>
          </a:p>
        </p:txBody>
      </p:sp>
      <p:sp>
        <p:nvSpPr>
          <p:cNvPr id="44" name="Прямоугольник 43"/>
          <p:cNvSpPr/>
          <p:nvPr/>
        </p:nvSpPr>
        <p:spPr>
          <a:xfrm rot="16200000">
            <a:off x="7632340" y="2312876"/>
            <a:ext cx="576064" cy="360040"/>
          </a:xfrm>
          <a:prstGeom prst="rect">
            <a:avLst/>
          </a:prstGeom>
          <a:solidFill>
            <a:schemeClr val="accent4">
              <a:lumMod val="50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FF00"/>
                </a:solidFill>
              </a:rPr>
              <a:t>Idx</a:t>
            </a:r>
            <a:endParaRPr lang="ru-RU" dirty="0">
              <a:solidFill>
                <a:srgbClr val="FFFF00"/>
              </a:solidFill>
            </a:endParaRPr>
          </a:p>
        </p:txBody>
      </p:sp>
      <p:sp>
        <p:nvSpPr>
          <p:cNvPr id="45" name="Прямоугольник 44"/>
          <p:cNvSpPr/>
          <p:nvPr/>
        </p:nvSpPr>
        <p:spPr>
          <a:xfrm rot="16200000">
            <a:off x="8064388" y="2312876"/>
            <a:ext cx="576064" cy="360040"/>
          </a:xfrm>
          <a:prstGeom prst="rect">
            <a:avLst/>
          </a:prstGeom>
          <a:solidFill>
            <a:schemeClr val="accent4">
              <a:lumMod val="50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FF00"/>
                </a:solidFill>
              </a:rPr>
              <a:t>Idx</a:t>
            </a:r>
            <a:endParaRPr lang="ru-RU" dirty="0">
              <a:solidFill>
                <a:srgbClr val="FFFF00"/>
              </a:solidFill>
            </a:endParaRPr>
          </a:p>
        </p:txBody>
      </p:sp>
      <p:cxnSp>
        <p:nvCxnSpPr>
          <p:cNvPr id="60" name="Соединительная линия уступом 59"/>
          <p:cNvCxnSpPr>
            <a:stCxn id="42" idx="1"/>
            <a:endCxn id="37" idx="2"/>
          </p:cNvCxnSpPr>
          <p:nvPr/>
        </p:nvCxnSpPr>
        <p:spPr>
          <a:xfrm rot="5400000">
            <a:off x="4968044" y="908720"/>
            <a:ext cx="72008" cy="3816424"/>
          </a:xfrm>
          <a:prstGeom prst="bentConnector3">
            <a:avLst>
              <a:gd name="adj1" fmla="val 417465"/>
            </a:avLst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Соединительная линия уступом 61"/>
          <p:cNvCxnSpPr>
            <a:stCxn id="41" idx="1"/>
            <a:endCxn id="36" idx="2"/>
          </p:cNvCxnSpPr>
          <p:nvPr/>
        </p:nvCxnSpPr>
        <p:spPr>
          <a:xfrm rot="5400000">
            <a:off x="4319972" y="692696"/>
            <a:ext cx="72008" cy="4248472"/>
          </a:xfrm>
          <a:prstGeom prst="bentConnector3">
            <a:avLst>
              <a:gd name="adj1" fmla="val 543401"/>
            </a:avLst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Соединительная линия уступом 66"/>
          <p:cNvCxnSpPr>
            <a:stCxn id="40" idx="1"/>
            <a:endCxn id="31" idx="2"/>
          </p:cNvCxnSpPr>
          <p:nvPr/>
        </p:nvCxnSpPr>
        <p:spPr>
          <a:xfrm rot="5400000">
            <a:off x="3671900" y="476672"/>
            <a:ext cx="72008" cy="4680520"/>
          </a:xfrm>
          <a:prstGeom prst="bentConnector3">
            <a:avLst>
              <a:gd name="adj1" fmla="val 711316"/>
            </a:avLst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Соединительная линия уступом 79"/>
          <p:cNvCxnSpPr>
            <a:stCxn id="44" idx="3"/>
            <a:endCxn id="37" idx="0"/>
          </p:cNvCxnSpPr>
          <p:nvPr/>
        </p:nvCxnSpPr>
        <p:spPr>
          <a:xfrm rot="16200000" flipV="1">
            <a:off x="5472100" y="-243408"/>
            <a:ext cx="72008" cy="4824536"/>
          </a:xfrm>
          <a:prstGeom prst="bentConnector3">
            <a:avLst>
              <a:gd name="adj1" fmla="val 543402"/>
            </a:avLst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Соединительная линия уступом 80"/>
          <p:cNvCxnSpPr>
            <a:stCxn id="43" idx="3"/>
            <a:endCxn id="31" idx="0"/>
          </p:cNvCxnSpPr>
          <p:nvPr/>
        </p:nvCxnSpPr>
        <p:spPr>
          <a:xfrm rot="16200000" flipV="1">
            <a:off x="4391980" y="-891480"/>
            <a:ext cx="72008" cy="6120680"/>
          </a:xfrm>
          <a:prstGeom prst="bentConnector3">
            <a:avLst>
              <a:gd name="adj1" fmla="val 669338"/>
            </a:avLst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Соединительная линия уступом 81"/>
          <p:cNvCxnSpPr>
            <a:stCxn id="45" idx="3"/>
            <a:endCxn id="38" idx="0"/>
          </p:cNvCxnSpPr>
          <p:nvPr/>
        </p:nvCxnSpPr>
        <p:spPr>
          <a:xfrm rot="16200000" flipV="1">
            <a:off x="6120172" y="-27384"/>
            <a:ext cx="72008" cy="4392488"/>
          </a:xfrm>
          <a:prstGeom prst="bentConnector3">
            <a:avLst>
              <a:gd name="adj1" fmla="val 417465"/>
            </a:avLst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Равнобедренный треугольник 101"/>
          <p:cNvSpPr/>
          <p:nvPr/>
        </p:nvSpPr>
        <p:spPr>
          <a:xfrm>
            <a:off x="7160506" y="4653136"/>
            <a:ext cx="1368152" cy="1224136"/>
          </a:xfrm>
          <a:prstGeom prst="triangle">
            <a:avLst>
              <a:gd name="adj" fmla="val 77066"/>
            </a:avLst>
          </a:prstGeom>
          <a:solidFill>
            <a:schemeClr val="accent4">
              <a:lumMod val="5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3" name="Равнобедренный треугольник 102"/>
          <p:cNvSpPr/>
          <p:nvPr/>
        </p:nvSpPr>
        <p:spPr>
          <a:xfrm rot="12183899">
            <a:off x="6554521" y="4208442"/>
            <a:ext cx="1359768" cy="1575792"/>
          </a:xfrm>
          <a:prstGeom prst="triangle">
            <a:avLst>
              <a:gd name="adj" fmla="val 36526"/>
            </a:avLst>
          </a:prstGeom>
          <a:solidFill>
            <a:schemeClr val="accent4">
              <a:lumMod val="5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4" name="TextBox 103"/>
          <p:cNvSpPr txBox="1"/>
          <p:nvPr/>
        </p:nvSpPr>
        <p:spPr>
          <a:xfrm>
            <a:off x="8172400" y="4283804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vx0</a:t>
            </a:r>
            <a:endParaRPr lang="ru-RU" dirty="0"/>
          </a:p>
        </p:txBody>
      </p:sp>
      <p:sp>
        <p:nvSpPr>
          <p:cNvPr id="105" name="TextBox 104"/>
          <p:cNvSpPr txBox="1"/>
          <p:nvPr/>
        </p:nvSpPr>
        <p:spPr>
          <a:xfrm>
            <a:off x="6444208" y="3645024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vx1</a:t>
            </a:r>
            <a:endParaRPr lang="ru-RU" dirty="0"/>
          </a:p>
        </p:txBody>
      </p:sp>
      <p:sp>
        <p:nvSpPr>
          <p:cNvPr id="106" name="TextBox 105"/>
          <p:cNvSpPr txBox="1"/>
          <p:nvPr/>
        </p:nvSpPr>
        <p:spPr>
          <a:xfrm>
            <a:off x="6660232" y="5795972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vx2</a:t>
            </a:r>
            <a:endParaRPr lang="ru-RU" dirty="0"/>
          </a:p>
        </p:txBody>
      </p:sp>
      <p:sp>
        <p:nvSpPr>
          <p:cNvPr id="107" name="TextBox 106"/>
          <p:cNvSpPr txBox="1"/>
          <p:nvPr/>
        </p:nvSpPr>
        <p:spPr>
          <a:xfrm>
            <a:off x="8460432" y="5877272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vx3</a:t>
            </a:r>
            <a:endParaRPr lang="ru-RU" dirty="0"/>
          </a:p>
        </p:txBody>
      </p:sp>
      <p:sp>
        <p:nvSpPr>
          <p:cNvPr id="108" name="TextBox 107"/>
          <p:cNvSpPr txBox="1"/>
          <p:nvPr/>
        </p:nvSpPr>
        <p:spPr>
          <a:xfrm>
            <a:off x="7668344" y="4437112"/>
            <a:ext cx="4427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rgbClr val="FFFF00"/>
                </a:solidFill>
              </a:rPr>
              <a:t>idx0</a:t>
            </a:r>
            <a:endParaRPr lang="ru-RU" sz="1200" i="1" dirty="0">
              <a:solidFill>
                <a:srgbClr val="FFFF00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948264" y="4149080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rgbClr val="FFFF00"/>
                </a:solidFill>
              </a:rPr>
              <a:t>idx1</a:t>
            </a:r>
            <a:endParaRPr lang="ru-RU" sz="1200" i="1" dirty="0">
              <a:solidFill>
                <a:srgbClr val="FFFF00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7020272" y="5229200"/>
            <a:ext cx="4427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rgbClr val="FFFF00"/>
                </a:solidFill>
              </a:rPr>
              <a:t>idx2</a:t>
            </a:r>
            <a:endParaRPr lang="ru-RU" sz="1200" i="1" dirty="0">
              <a:solidFill>
                <a:srgbClr val="FFFF00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7380312" y="5589240"/>
            <a:ext cx="4427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rgbClr val="FFFF00"/>
                </a:solidFill>
              </a:rPr>
              <a:t>idx4</a:t>
            </a:r>
            <a:endParaRPr lang="ru-RU" sz="1200" i="1" dirty="0">
              <a:solidFill>
                <a:srgbClr val="FFFF00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7952086" y="4869160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rgbClr val="FFFF00"/>
                </a:solidFill>
              </a:rPr>
              <a:t>idx3</a:t>
            </a:r>
            <a:endParaRPr lang="ru-RU" sz="1200" i="1" dirty="0">
              <a:solidFill>
                <a:srgbClr val="FFFF00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028384" y="5589240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rgbClr val="FFFF00"/>
                </a:solidFill>
              </a:rPr>
              <a:t>idx5</a:t>
            </a:r>
            <a:endParaRPr lang="ru-RU" sz="1200" i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Основные объекты и методы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ru-RU" dirty="0" smtClean="0"/>
              <a:t>Буфер кадра, глубины и трафарета</a:t>
            </a:r>
          </a:p>
          <a:p>
            <a:r>
              <a:rPr lang="ru-RU" dirty="0" smtClean="0"/>
              <a:t>Массивы вершин</a:t>
            </a:r>
            <a:r>
              <a:rPr lang="en-US" dirty="0" smtClean="0"/>
              <a:t> </a:t>
            </a:r>
            <a:r>
              <a:rPr lang="ru-RU" dirty="0" smtClean="0"/>
              <a:t>и массивы индексов</a:t>
            </a:r>
          </a:p>
          <a:p>
            <a:r>
              <a:rPr lang="ru-RU" dirty="0" smtClean="0"/>
              <a:t>Примитивы и методы растеризации</a:t>
            </a:r>
          </a:p>
          <a:p>
            <a:pPr lvl="1"/>
            <a:r>
              <a:rPr lang="ru-RU" dirty="0" smtClean="0"/>
              <a:t>Точки, линии, треугольники, «</a:t>
            </a:r>
            <a:r>
              <a:rPr lang="ru-RU" dirty="0" err="1" smtClean="0"/>
              <a:t>стрипы</a:t>
            </a:r>
            <a:r>
              <a:rPr lang="ru-RU" dirty="0" smtClean="0"/>
              <a:t>»</a:t>
            </a:r>
            <a:endParaRPr lang="en-US" dirty="0" smtClean="0"/>
          </a:p>
          <a:p>
            <a:pPr lvl="1"/>
            <a:r>
              <a:rPr lang="ru-RU" dirty="0" smtClean="0"/>
              <a:t>Смешивание</a:t>
            </a:r>
          </a:p>
          <a:p>
            <a:pPr lvl="1"/>
            <a:r>
              <a:rPr lang="ru-RU" dirty="0" smtClean="0"/>
              <a:t>Сглаживание краев</a:t>
            </a:r>
          </a:p>
          <a:p>
            <a:pPr lvl="1"/>
            <a:r>
              <a:rPr lang="ru-RU" dirty="0" smtClean="0"/>
              <a:t>Тест глубины и тест трафарета</a:t>
            </a:r>
          </a:p>
          <a:p>
            <a:r>
              <a:rPr lang="ru-RU" dirty="0" smtClean="0"/>
              <a:t>Текстуры</a:t>
            </a:r>
          </a:p>
          <a:p>
            <a:pPr lvl="1"/>
            <a:r>
              <a:rPr lang="en-US" dirty="0" smtClean="0"/>
              <a:t>1D, 2D, 3D, Cube</a:t>
            </a:r>
            <a:r>
              <a:rPr lang="ru-RU" dirty="0" smtClean="0"/>
              <a:t> + форматы</a:t>
            </a:r>
          </a:p>
          <a:p>
            <a:pPr lvl="1"/>
            <a:r>
              <a:rPr lang="ru-RU" dirty="0" smtClean="0"/>
              <a:t>Режимы фильтрации и </a:t>
            </a:r>
            <a:r>
              <a:rPr lang="ru-RU" dirty="0" err="1" smtClean="0"/>
              <a:t>клампинга</a:t>
            </a:r>
            <a:endParaRPr lang="ru-RU" dirty="0" smtClean="0"/>
          </a:p>
          <a:p>
            <a:pPr lvl="1"/>
            <a:r>
              <a:rPr lang="ru-RU" dirty="0" err="1" smtClean="0"/>
              <a:t>Внеэкранные</a:t>
            </a:r>
            <a:r>
              <a:rPr lang="ru-RU" dirty="0" smtClean="0"/>
              <a:t> поверхности</a:t>
            </a:r>
          </a:p>
          <a:p>
            <a:r>
              <a:rPr lang="ru-RU" dirty="0" err="1" smtClean="0"/>
              <a:t>Шейдеры</a:t>
            </a:r>
            <a:endParaRPr lang="ru-RU" dirty="0" smtClean="0"/>
          </a:p>
          <a:p>
            <a:pPr lvl="1"/>
            <a:r>
              <a:rPr lang="en-US" dirty="0" smtClean="0"/>
              <a:t>VS, PS, GS, </a:t>
            </a:r>
            <a:r>
              <a:rPr lang="ru-RU" dirty="0" smtClean="0"/>
              <a:t>С</a:t>
            </a:r>
            <a:r>
              <a:rPr lang="en-US" dirty="0" smtClean="0"/>
              <a:t>S</a:t>
            </a:r>
            <a:endParaRPr lang="ru-RU" dirty="0" smtClean="0"/>
          </a:p>
          <a:p>
            <a:pPr lvl="1"/>
            <a:r>
              <a:rPr lang="ru-RU" dirty="0" smtClean="0"/>
              <a:t>Константы и текстуры</a:t>
            </a:r>
          </a:p>
          <a:p>
            <a:r>
              <a:rPr lang="ru-RU" dirty="0" smtClean="0"/>
              <a:t>Запрос на перекрытие и условный </a:t>
            </a:r>
            <a:r>
              <a:rPr lang="ru-RU" dirty="0" err="1" smtClean="0"/>
              <a:t>рендеринг</a:t>
            </a:r>
            <a:endParaRPr lang="ru-RU" dirty="0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r>
              <a:rPr lang="ru-RU" dirty="0" smtClean="0"/>
              <a:t>Методы построения освещенности</a:t>
            </a:r>
          </a:p>
          <a:p>
            <a:pPr lvl="1"/>
            <a:r>
              <a:rPr lang="ru-RU" dirty="0" smtClean="0"/>
              <a:t>Модели освещения (</a:t>
            </a:r>
            <a:r>
              <a:rPr lang="en-US" dirty="0" smtClean="0"/>
              <a:t>BRDF</a:t>
            </a:r>
            <a:r>
              <a:rPr lang="ru-RU" dirty="0" smtClean="0"/>
              <a:t>)</a:t>
            </a:r>
          </a:p>
          <a:p>
            <a:pPr lvl="1"/>
            <a:r>
              <a:rPr lang="en-US" dirty="0" smtClean="0"/>
              <a:t>Direct Lighting</a:t>
            </a:r>
            <a:endParaRPr lang="ru-RU" dirty="0" smtClean="0"/>
          </a:p>
          <a:p>
            <a:pPr lvl="1"/>
            <a:r>
              <a:rPr lang="en-US" dirty="0" smtClean="0"/>
              <a:t>Image bases Lighting (IBL)</a:t>
            </a:r>
            <a:endParaRPr lang="ru-RU" dirty="0" smtClean="0"/>
          </a:p>
          <a:p>
            <a:pPr lvl="1"/>
            <a:r>
              <a:rPr lang="en-US" dirty="0" smtClean="0"/>
              <a:t>Global Illumination (GI)</a:t>
            </a:r>
          </a:p>
          <a:p>
            <a:pPr lvl="1"/>
            <a:r>
              <a:rPr lang="en-US" dirty="0" err="1" smtClean="0"/>
              <a:t>Realtime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Baked lighting (</a:t>
            </a:r>
            <a:r>
              <a:rPr lang="en-US" dirty="0" err="1" smtClean="0"/>
              <a:t>Lightmaps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Spherical Harmonics</a:t>
            </a:r>
            <a:endParaRPr lang="ru-RU" dirty="0" smtClean="0"/>
          </a:p>
          <a:p>
            <a:r>
              <a:rPr lang="ru-RU" dirty="0" smtClean="0"/>
              <a:t>Методы построения</a:t>
            </a:r>
            <a:r>
              <a:rPr lang="en-US" dirty="0" smtClean="0"/>
              <a:t> </a:t>
            </a:r>
            <a:r>
              <a:rPr lang="ru-RU" dirty="0" smtClean="0"/>
              <a:t>теней</a:t>
            </a:r>
          </a:p>
          <a:p>
            <a:pPr lvl="1"/>
            <a:r>
              <a:rPr lang="en-US" dirty="0" smtClean="0"/>
              <a:t>Ray tracing (baked)</a:t>
            </a:r>
            <a:endParaRPr lang="ru-RU" dirty="0" smtClean="0"/>
          </a:p>
          <a:p>
            <a:pPr lvl="1"/>
            <a:r>
              <a:rPr lang="en-US" dirty="0" smtClean="0"/>
              <a:t>Shadow Maps</a:t>
            </a:r>
          </a:p>
          <a:p>
            <a:pPr lvl="2"/>
            <a:r>
              <a:rPr lang="en-US" dirty="0" smtClean="0"/>
              <a:t>Perspective SM</a:t>
            </a:r>
          </a:p>
          <a:p>
            <a:pPr lvl="2"/>
            <a:r>
              <a:rPr lang="en-US" dirty="0" smtClean="0"/>
              <a:t>Variance SM</a:t>
            </a:r>
          </a:p>
          <a:p>
            <a:pPr lvl="2"/>
            <a:r>
              <a:rPr lang="en-US" dirty="0" smtClean="0"/>
              <a:t>PSSM</a:t>
            </a:r>
          </a:p>
          <a:p>
            <a:pPr lvl="1"/>
            <a:r>
              <a:rPr lang="en-US" dirty="0" smtClean="0"/>
              <a:t>Shadow Volumes</a:t>
            </a:r>
          </a:p>
          <a:p>
            <a:r>
              <a:rPr lang="ru-RU" dirty="0" smtClean="0"/>
              <a:t>Методы анимации</a:t>
            </a:r>
          </a:p>
          <a:p>
            <a:pPr lvl="1"/>
            <a:r>
              <a:rPr lang="en-US" dirty="0" smtClean="0"/>
              <a:t>Blend shapes</a:t>
            </a:r>
          </a:p>
          <a:p>
            <a:pPr lvl="1"/>
            <a:r>
              <a:rPr lang="en-US" dirty="0" smtClean="0"/>
              <a:t>Skinning</a:t>
            </a:r>
          </a:p>
          <a:p>
            <a:r>
              <a:rPr lang="ru-RU" dirty="0" smtClean="0"/>
              <a:t>Моделирование природных явлений</a:t>
            </a:r>
          </a:p>
          <a:p>
            <a:pPr lvl="1"/>
            <a:r>
              <a:rPr lang="ru-RU" dirty="0" smtClean="0"/>
              <a:t>Туман</a:t>
            </a:r>
          </a:p>
          <a:p>
            <a:pPr lvl="1"/>
            <a:r>
              <a:rPr lang="ru-RU" dirty="0" smtClean="0"/>
              <a:t>Растительность</a:t>
            </a:r>
          </a:p>
          <a:p>
            <a:pPr lvl="1"/>
            <a:r>
              <a:rPr lang="ru-RU" dirty="0" smtClean="0"/>
              <a:t>Системы частиц</a:t>
            </a:r>
          </a:p>
          <a:p>
            <a:endParaRPr lang="en-US" dirty="0" smtClean="0"/>
          </a:p>
          <a:p>
            <a:endParaRPr lang="ru-RU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Скругленный прямоугольник 117"/>
          <p:cNvSpPr/>
          <p:nvPr/>
        </p:nvSpPr>
        <p:spPr>
          <a:xfrm>
            <a:off x="827584" y="1628800"/>
            <a:ext cx="3312368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 smtClean="0"/>
              <a:t>Примитивы и методы растеризации</a:t>
            </a:r>
            <a:br>
              <a:rPr lang="ru-RU" sz="3600" dirty="0" smtClean="0"/>
            </a:br>
            <a:endParaRPr lang="ru-RU" sz="3600" dirty="0"/>
          </a:p>
        </p:txBody>
      </p:sp>
      <p:sp>
        <p:nvSpPr>
          <p:cNvPr id="4" name="Овал 3"/>
          <p:cNvSpPr/>
          <p:nvPr/>
        </p:nvSpPr>
        <p:spPr>
          <a:xfrm>
            <a:off x="1691680" y="220486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0</a:t>
            </a:r>
            <a:endParaRPr lang="ru-RU" sz="11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 flipV="1">
            <a:off x="1763688" y="3429000"/>
            <a:ext cx="720080" cy="28803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/>
          <p:nvPr/>
        </p:nvCxnSpPr>
        <p:spPr>
          <a:xfrm>
            <a:off x="2267744" y="4149080"/>
            <a:ext cx="93610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/>
          <p:nvPr/>
        </p:nvCxnSpPr>
        <p:spPr>
          <a:xfrm>
            <a:off x="3347864" y="3429000"/>
            <a:ext cx="576064" cy="43204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 flipV="1">
            <a:off x="1763688" y="4869160"/>
            <a:ext cx="720080" cy="28803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/>
          <p:nvPr/>
        </p:nvCxnSpPr>
        <p:spPr>
          <a:xfrm flipV="1">
            <a:off x="3203848" y="5301208"/>
            <a:ext cx="720080" cy="28803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/>
          <p:nvPr/>
        </p:nvCxnSpPr>
        <p:spPr>
          <a:xfrm flipV="1">
            <a:off x="2267744" y="4869160"/>
            <a:ext cx="216024" cy="7200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/>
          <p:nvPr/>
        </p:nvCxnSpPr>
        <p:spPr>
          <a:xfrm flipV="1">
            <a:off x="3203848" y="4869160"/>
            <a:ext cx="144016" cy="7200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Полилиния 53"/>
          <p:cNvSpPr/>
          <p:nvPr/>
        </p:nvSpPr>
        <p:spPr>
          <a:xfrm>
            <a:off x="6084168" y="1988840"/>
            <a:ext cx="720080" cy="720080"/>
          </a:xfrm>
          <a:custGeom>
            <a:avLst/>
            <a:gdLst>
              <a:gd name="connsiteX0" fmla="*/ 0 w 504056"/>
              <a:gd name="connsiteY0" fmla="*/ 504056 h 504056"/>
              <a:gd name="connsiteX1" fmla="*/ 252028 w 504056"/>
              <a:gd name="connsiteY1" fmla="*/ 0 h 504056"/>
              <a:gd name="connsiteX2" fmla="*/ 504056 w 504056"/>
              <a:gd name="connsiteY2" fmla="*/ 504056 h 504056"/>
              <a:gd name="connsiteX3" fmla="*/ 0 w 504056"/>
              <a:gd name="connsiteY3" fmla="*/ 504056 h 504056"/>
              <a:gd name="connsiteX0" fmla="*/ 0 w 864096"/>
              <a:gd name="connsiteY0" fmla="*/ 0 h 504056"/>
              <a:gd name="connsiteX1" fmla="*/ 612068 w 864096"/>
              <a:gd name="connsiteY1" fmla="*/ 0 h 504056"/>
              <a:gd name="connsiteX2" fmla="*/ 864096 w 864096"/>
              <a:gd name="connsiteY2" fmla="*/ 504056 h 504056"/>
              <a:gd name="connsiteX3" fmla="*/ 0 w 864096"/>
              <a:gd name="connsiteY3" fmla="*/ 0 h 504056"/>
              <a:gd name="connsiteX0" fmla="*/ 0 w 864096"/>
              <a:gd name="connsiteY0" fmla="*/ 288032 h 792088"/>
              <a:gd name="connsiteX1" fmla="*/ 720080 w 864096"/>
              <a:gd name="connsiteY1" fmla="*/ 0 h 792088"/>
              <a:gd name="connsiteX2" fmla="*/ 864096 w 864096"/>
              <a:gd name="connsiteY2" fmla="*/ 792088 h 792088"/>
              <a:gd name="connsiteX3" fmla="*/ 0 w 864096"/>
              <a:gd name="connsiteY3" fmla="*/ 288032 h 792088"/>
              <a:gd name="connsiteX0" fmla="*/ 0 w 720080"/>
              <a:gd name="connsiteY0" fmla="*/ 288032 h 720080"/>
              <a:gd name="connsiteX1" fmla="*/ 720080 w 720080"/>
              <a:gd name="connsiteY1" fmla="*/ 0 h 720080"/>
              <a:gd name="connsiteX2" fmla="*/ 432048 w 720080"/>
              <a:gd name="connsiteY2" fmla="*/ 720080 h 720080"/>
              <a:gd name="connsiteX3" fmla="*/ 0 w 720080"/>
              <a:gd name="connsiteY3" fmla="*/ 288032 h 720080"/>
              <a:gd name="connsiteX0" fmla="*/ 0 w 720080"/>
              <a:gd name="connsiteY0" fmla="*/ 288032 h 720080"/>
              <a:gd name="connsiteX1" fmla="*/ 720080 w 720080"/>
              <a:gd name="connsiteY1" fmla="*/ 0 h 720080"/>
              <a:gd name="connsiteX2" fmla="*/ 504056 w 720080"/>
              <a:gd name="connsiteY2" fmla="*/ 720080 h 720080"/>
              <a:gd name="connsiteX3" fmla="*/ 0 w 720080"/>
              <a:gd name="connsiteY3" fmla="*/ 288032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80" h="720080">
                <a:moveTo>
                  <a:pt x="0" y="288032"/>
                </a:moveTo>
                <a:lnTo>
                  <a:pt x="720080" y="0"/>
                </a:lnTo>
                <a:lnTo>
                  <a:pt x="504056" y="720080"/>
                </a:lnTo>
                <a:lnTo>
                  <a:pt x="0" y="288032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Полилиния 54"/>
          <p:cNvSpPr/>
          <p:nvPr/>
        </p:nvSpPr>
        <p:spPr>
          <a:xfrm>
            <a:off x="7524328" y="1988840"/>
            <a:ext cx="720080" cy="720080"/>
          </a:xfrm>
          <a:custGeom>
            <a:avLst/>
            <a:gdLst>
              <a:gd name="connsiteX0" fmla="*/ 0 w 576064"/>
              <a:gd name="connsiteY0" fmla="*/ 576064 h 576064"/>
              <a:gd name="connsiteX1" fmla="*/ 288032 w 576064"/>
              <a:gd name="connsiteY1" fmla="*/ 0 h 576064"/>
              <a:gd name="connsiteX2" fmla="*/ 576064 w 576064"/>
              <a:gd name="connsiteY2" fmla="*/ 576064 h 576064"/>
              <a:gd name="connsiteX3" fmla="*/ 0 w 576064"/>
              <a:gd name="connsiteY3" fmla="*/ 576064 h 576064"/>
              <a:gd name="connsiteX0" fmla="*/ 0 w 504056"/>
              <a:gd name="connsiteY0" fmla="*/ 432048 h 576064"/>
              <a:gd name="connsiteX1" fmla="*/ 216024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432048 h 576064"/>
              <a:gd name="connsiteX0" fmla="*/ 0 w 504056"/>
              <a:gd name="connsiteY0" fmla="*/ 720080 h 864096"/>
              <a:gd name="connsiteX1" fmla="*/ 144016 w 504056"/>
              <a:gd name="connsiteY1" fmla="*/ 0 h 864096"/>
              <a:gd name="connsiteX2" fmla="*/ 504056 w 504056"/>
              <a:gd name="connsiteY2" fmla="*/ 864096 h 864096"/>
              <a:gd name="connsiteX3" fmla="*/ 0 w 504056"/>
              <a:gd name="connsiteY3" fmla="*/ 720080 h 864096"/>
              <a:gd name="connsiteX0" fmla="*/ 0 w 720080"/>
              <a:gd name="connsiteY0" fmla="*/ 720080 h 720080"/>
              <a:gd name="connsiteX1" fmla="*/ 144016 w 720080"/>
              <a:gd name="connsiteY1" fmla="*/ 0 h 720080"/>
              <a:gd name="connsiteX2" fmla="*/ 720080 w 720080"/>
              <a:gd name="connsiteY2" fmla="*/ 432048 h 720080"/>
              <a:gd name="connsiteX3" fmla="*/ 0 w 720080"/>
              <a:gd name="connsiteY3" fmla="*/ 72008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80" h="720080">
                <a:moveTo>
                  <a:pt x="0" y="720080"/>
                </a:moveTo>
                <a:lnTo>
                  <a:pt x="144016" y="0"/>
                </a:lnTo>
                <a:lnTo>
                  <a:pt x="720080" y="432048"/>
                </a:lnTo>
                <a:lnTo>
                  <a:pt x="0" y="72008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Полилиния 56"/>
          <p:cNvSpPr/>
          <p:nvPr/>
        </p:nvSpPr>
        <p:spPr>
          <a:xfrm>
            <a:off x="6084168" y="3429000"/>
            <a:ext cx="720080" cy="720080"/>
          </a:xfrm>
          <a:custGeom>
            <a:avLst/>
            <a:gdLst>
              <a:gd name="connsiteX0" fmla="*/ 0 w 504056"/>
              <a:gd name="connsiteY0" fmla="*/ 504056 h 504056"/>
              <a:gd name="connsiteX1" fmla="*/ 252028 w 504056"/>
              <a:gd name="connsiteY1" fmla="*/ 0 h 504056"/>
              <a:gd name="connsiteX2" fmla="*/ 504056 w 504056"/>
              <a:gd name="connsiteY2" fmla="*/ 504056 h 504056"/>
              <a:gd name="connsiteX3" fmla="*/ 0 w 504056"/>
              <a:gd name="connsiteY3" fmla="*/ 504056 h 504056"/>
              <a:gd name="connsiteX0" fmla="*/ 0 w 864096"/>
              <a:gd name="connsiteY0" fmla="*/ 0 h 504056"/>
              <a:gd name="connsiteX1" fmla="*/ 612068 w 864096"/>
              <a:gd name="connsiteY1" fmla="*/ 0 h 504056"/>
              <a:gd name="connsiteX2" fmla="*/ 864096 w 864096"/>
              <a:gd name="connsiteY2" fmla="*/ 504056 h 504056"/>
              <a:gd name="connsiteX3" fmla="*/ 0 w 864096"/>
              <a:gd name="connsiteY3" fmla="*/ 0 h 504056"/>
              <a:gd name="connsiteX0" fmla="*/ 0 w 864096"/>
              <a:gd name="connsiteY0" fmla="*/ 288032 h 792088"/>
              <a:gd name="connsiteX1" fmla="*/ 720080 w 864096"/>
              <a:gd name="connsiteY1" fmla="*/ 0 h 792088"/>
              <a:gd name="connsiteX2" fmla="*/ 864096 w 864096"/>
              <a:gd name="connsiteY2" fmla="*/ 792088 h 792088"/>
              <a:gd name="connsiteX3" fmla="*/ 0 w 864096"/>
              <a:gd name="connsiteY3" fmla="*/ 288032 h 792088"/>
              <a:gd name="connsiteX0" fmla="*/ 0 w 720080"/>
              <a:gd name="connsiteY0" fmla="*/ 288032 h 720080"/>
              <a:gd name="connsiteX1" fmla="*/ 720080 w 720080"/>
              <a:gd name="connsiteY1" fmla="*/ 0 h 720080"/>
              <a:gd name="connsiteX2" fmla="*/ 432048 w 720080"/>
              <a:gd name="connsiteY2" fmla="*/ 720080 h 720080"/>
              <a:gd name="connsiteX3" fmla="*/ 0 w 720080"/>
              <a:gd name="connsiteY3" fmla="*/ 288032 h 720080"/>
              <a:gd name="connsiteX0" fmla="*/ 0 w 720080"/>
              <a:gd name="connsiteY0" fmla="*/ 288032 h 720080"/>
              <a:gd name="connsiteX1" fmla="*/ 720080 w 720080"/>
              <a:gd name="connsiteY1" fmla="*/ 0 h 720080"/>
              <a:gd name="connsiteX2" fmla="*/ 504056 w 720080"/>
              <a:gd name="connsiteY2" fmla="*/ 720080 h 720080"/>
              <a:gd name="connsiteX3" fmla="*/ 0 w 720080"/>
              <a:gd name="connsiteY3" fmla="*/ 288032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80" h="720080">
                <a:moveTo>
                  <a:pt x="0" y="288032"/>
                </a:moveTo>
                <a:lnTo>
                  <a:pt x="720080" y="0"/>
                </a:lnTo>
                <a:lnTo>
                  <a:pt x="504056" y="720080"/>
                </a:lnTo>
                <a:lnTo>
                  <a:pt x="0" y="288032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Полилиния 57"/>
          <p:cNvSpPr/>
          <p:nvPr/>
        </p:nvSpPr>
        <p:spPr>
          <a:xfrm>
            <a:off x="7524328" y="3429000"/>
            <a:ext cx="720080" cy="720080"/>
          </a:xfrm>
          <a:custGeom>
            <a:avLst/>
            <a:gdLst>
              <a:gd name="connsiteX0" fmla="*/ 0 w 576064"/>
              <a:gd name="connsiteY0" fmla="*/ 576064 h 576064"/>
              <a:gd name="connsiteX1" fmla="*/ 288032 w 576064"/>
              <a:gd name="connsiteY1" fmla="*/ 0 h 576064"/>
              <a:gd name="connsiteX2" fmla="*/ 576064 w 576064"/>
              <a:gd name="connsiteY2" fmla="*/ 576064 h 576064"/>
              <a:gd name="connsiteX3" fmla="*/ 0 w 576064"/>
              <a:gd name="connsiteY3" fmla="*/ 576064 h 576064"/>
              <a:gd name="connsiteX0" fmla="*/ 0 w 504056"/>
              <a:gd name="connsiteY0" fmla="*/ 432048 h 576064"/>
              <a:gd name="connsiteX1" fmla="*/ 216024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432048 h 576064"/>
              <a:gd name="connsiteX0" fmla="*/ 0 w 504056"/>
              <a:gd name="connsiteY0" fmla="*/ 720080 h 864096"/>
              <a:gd name="connsiteX1" fmla="*/ 144016 w 504056"/>
              <a:gd name="connsiteY1" fmla="*/ 0 h 864096"/>
              <a:gd name="connsiteX2" fmla="*/ 504056 w 504056"/>
              <a:gd name="connsiteY2" fmla="*/ 864096 h 864096"/>
              <a:gd name="connsiteX3" fmla="*/ 0 w 504056"/>
              <a:gd name="connsiteY3" fmla="*/ 720080 h 864096"/>
              <a:gd name="connsiteX0" fmla="*/ 0 w 720080"/>
              <a:gd name="connsiteY0" fmla="*/ 720080 h 720080"/>
              <a:gd name="connsiteX1" fmla="*/ 144016 w 720080"/>
              <a:gd name="connsiteY1" fmla="*/ 0 h 720080"/>
              <a:gd name="connsiteX2" fmla="*/ 720080 w 720080"/>
              <a:gd name="connsiteY2" fmla="*/ 432048 h 720080"/>
              <a:gd name="connsiteX3" fmla="*/ 0 w 720080"/>
              <a:gd name="connsiteY3" fmla="*/ 72008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80" h="720080">
                <a:moveTo>
                  <a:pt x="0" y="720080"/>
                </a:moveTo>
                <a:lnTo>
                  <a:pt x="144016" y="0"/>
                </a:lnTo>
                <a:lnTo>
                  <a:pt x="720080" y="432048"/>
                </a:lnTo>
                <a:lnTo>
                  <a:pt x="0" y="72008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Полилиния 58"/>
          <p:cNvSpPr/>
          <p:nvPr/>
        </p:nvSpPr>
        <p:spPr>
          <a:xfrm>
            <a:off x="6588224" y="3429000"/>
            <a:ext cx="1080120" cy="720080"/>
          </a:xfrm>
          <a:custGeom>
            <a:avLst/>
            <a:gdLst>
              <a:gd name="connsiteX0" fmla="*/ 0 w 504056"/>
              <a:gd name="connsiteY0" fmla="*/ 504056 h 504056"/>
              <a:gd name="connsiteX1" fmla="*/ 252028 w 504056"/>
              <a:gd name="connsiteY1" fmla="*/ 0 h 504056"/>
              <a:gd name="connsiteX2" fmla="*/ 504056 w 504056"/>
              <a:gd name="connsiteY2" fmla="*/ 504056 h 504056"/>
              <a:gd name="connsiteX3" fmla="*/ 0 w 504056"/>
              <a:gd name="connsiteY3" fmla="*/ 504056 h 504056"/>
              <a:gd name="connsiteX0" fmla="*/ 0 w 864096"/>
              <a:gd name="connsiteY0" fmla="*/ 0 h 504056"/>
              <a:gd name="connsiteX1" fmla="*/ 612068 w 864096"/>
              <a:gd name="connsiteY1" fmla="*/ 0 h 504056"/>
              <a:gd name="connsiteX2" fmla="*/ 864096 w 864096"/>
              <a:gd name="connsiteY2" fmla="*/ 504056 h 504056"/>
              <a:gd name="connsiteX3" fmla="*/ 0 w 864096"/>
              <a:gd name="connsiteY3" fmla="*/ 0 h 504056"/>
              <a:gd name="connsiteX0" fmla="*/ 0 w 864096"/>
              <a:gd name="connsiteY0" fmla="*/ 288032 h 792088"/>
              <a:gd name="connsiteX1" fmla="*/ 720080 w 864096"/>
              <a:gd name="connsiteY1" fmla="*/ 0 h 792088"/>
              <a:gd name="connsiteX2" fmla="*/ 864096 w 864096"/>
              <a:gd name="connsiteY2" fmla="*/ 792088 h 792088"/>
              <a:gd name="connsiteX3" fmla="*/ 0 w 864096"/>
              <a:gd name="connsiteY3" fmla="*/ 288032 h 792088"/>
              <a:gd name="connsiteX0" fmla="*/ 0 w 720080"/>
              <a:gd name="connsiteY0" fmla="*/ 288032 h 720080"/>
              <a:gd name="connsiteX1" fmla="*/ 720080 w 720080"/>
              <a:gd name="connsiteY1" fmla="*/ 0 h 720080"/>
              <a:gd name="connsiteX2" fmla="*/ 432048 w 720080"/>
              <a:gd name="connsiteY2" fmla="*/ 720080 h 720080"/>
              <a:gd name="connsiteX3" fmla="*/ 0 w 720080"/>
              <a:gd name="connsiteY3" fmla="*/ 288032 h 720080"/>
              <a:gd name="connsiteX0" fmla="*/ 0 w 648072"/>
              <a:gd name="connsiteY0" fmla="*/ 0 h 936104"/>
              <a:gd name="connsiteX1" fmla="*/ 648072 w 648072"/>
              <a:gd name="connsiteY1" fmla="*/ 216024 h 936104"/>
              <a:gd name="connsiteX2" fmla="*/ 360040 w 648072"/>
              <a:gd name="connsiteY2" fmla="*/ 936104 h 936104"/>
              <a:gd name="connsiteX3" fmla="*/ 0 w 648072"/>
              <a:gd name="connsiteY3" fmla="*/ 0 h 936104"/>
              <a:gd name="connsiteX0" fmla="*/ 288032 w 936104"/>
              <a:gd name="connsiteY0" fmla="*/ 0 h 720080"/>
              <a:gd name="connsiteX1" fmla="*/ 936104 w 936104"/>
              <a:gd name="connsiteY1" fmla="*/ 216024 h 720080"/>
              <a:gd name="connsiteX2" fmla="*/ 0 w 936104"/>
              <a:gd name="connsiteY2" fmla="*/ 720080 h 720080"/>
              <a:gd name="connsiteX3" fmla="*/ 288032 w 936104"/>
              <a:gd name="connsiteY3" fmla="*/ 0 h 720080"/>
              <a:gd name="connsiteX0" fmla="*/ 288032 w 1008112"/>
              <a:gd name="connsiteY0" fmla="*/ 0 h 720080"/>
              <a:gd name="connsiteX1" fmla="*/ 1008112 w 1008112"/>
              <a:gd name="connsiteY1" fmla="*/ 720080 h 720080"/>
              <a:gd name="connsiteX2" fmla="*/ 0 w 1008112"/>
              <a:gd name="connsiteY2" fmla="*/ 720080 h 720080"/>
              <a:gd name="connsiteX3" fmla="*/ 288032 w 1008112"/>
              <a:gd name="connsiteY3" fmla="*/ 0 h 720080"/>
              <a:gd name="connsiteX0" fmla="*/ 216024 w 936104"/>
              <a:gd name="connsiteY0" fmla="*/ 0 h 720080"/>
              <a:gd name="connsiteX1" fmla="*/ 936104 w 936104"/>
              <a:gd name="connsiteY1" fmla="*/ 720080 h 720080"/>
              <a:gd name="connsiteX2" fmla="*/ 0 w 936104"/>
              <a:gd name="connsiteY2" fmla="*/ 720080 h 720080"/>
              <a:gd name="connsiteX3" fmla="*/ 216024 w 936104"/>
              <a:gd name="connsiteY3" fmla="*/ 0 h 720080"/>
              <a:gd name="connsiteX0" fmla="*/ 216024 w 1080120"/>
              <a:gd name="connsiteY0" fmla="*/ 0 h 720080"/>
              <a:gd name="connsiteX1" fmla="*/ 1080120 w 1080120"/>
              <a:gd name="connsiteY1" fmla="*/ 0 h 720080"/>
              <a:gd name="connsiteX2" fmla="*/ 0 w 1080120"/>
              <a:gd name="connsiteY2" fmla="*/ 720080 h 720080"/>
              <a:gd name="connsiteX3" fmla="*/ 216024 w 1080120"/>
              <a:gd name="connsiteY3" fmla="*/ 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0120" h="720080">
                <a:moveTo>
                  <a:pt x="216024" y="0"/>
                </a:moveTo>
                <a:lnTo>
                  <a:pt x="1080120" y="0"/>
                </a:lnTo>
                <a:lnTo>
                  <a:pt x="0" y="720080"/>
                </a:lnTo>
                <a:lnTo>
                  <a:pt x="216024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Полилиния 59"/>
          <p:cNvSpPr/>
          <p:nvPr/>
        </p:nvSpPr>
        <p:spPr>
          <a:xfrm>
            <a:off x="6588224" y="3429000"/>
            <a:ext cx="1080120" cy="720080"/>
          </a:xfrm>
          <a:custGeom>
            <a:avLst/>
            <a:gdLst>
              <a:gd name="connsiteX0" fmla="*/ 0 w 504056"/>
              <a:gd name="connsiteY0" fmla="*/ 504056 h 504056"/>
              <a:gd name="connsiteX1" fmla="*/ 252028 w 504056"/>
              <a:gd name="connsiteY1" fmla="*/ 0 h 504056"/>
              <a:gd name="connsiteX2" fmla="*/ 504056 w 504056"/>
              <a:gd name="connsiteY2" fmla="*/ 504056 h 504056"/>
              <a:gd name="connsiteX3" fmla="*/ 0 w 504056"/>
              <a:gd name="connsiteY3" fmla="*/ 504056 h 504056"/>
              <a:gd name="connsiteX0" fmla="*/ 0 w 864096"/>
              <a:gd name="connsiteY0" fmla="*/ 0 h 504056"/>
              <a:gd name="connsiteX1" fmla="*/ 612068 w 864096"/>
              <a:gd name="connsiteY1" fmla="*/ 0 h 504056"/>
              <a:gd name="connsiteX2" fmla="*/ 864096 w 864096"/>
              <a:gd name="connsiteY2" fmla="*/ 504056 h 504056"/>
              <a:gd name="connsiteX3" fmla="*/ 0 w 864096"/>
              <a:gd name="connsiteY3" fmla="*/ 0 h 504056"/>
              <a:gd name="connsiteX0" fmla="*/ 0 w 864096"/>
              <a:gd name="connsiteY0" fmla="*/ 288032 h 792088"/>
              <a:gd name="connsiteX1" fmla="*/ 720080 w 864096"/>
              <a:gd name="connsiteY1" fmla="*/ 0 h 792088"/>
              <a:gd name="connsiteX2" fmla="*/ 864096 w 864096"/>
              <a:gd name="connsiteY2" fmla="*/ 792088 h 792088"/>
              <a:gd name="connsiteX3" fmla="*/ 0 w 864096"/>
              <a:gd name="connsiteY3" fmla="*/ 288032 h 792088"/>
              <a:gd name="connsiteX0" fmla="*/ 0 w 720080"/>
              <a:gd name="connsiteY0" fmla="*/ 288032 h 720080"/>
              <a:gd name="connsiteX1" fmla="*/ 720080 w 720080"/>
              <a:gd name="connsiteY1" fmla="*/ 0 h 720080"/>
              <a:gd name="connsiteX2" fmla="*/ 432048 w 720080"/>
              <a:gd name="connsiteY2" fmla="*/ 720080 h 720080"/>
              <a:gd name="connsiteX3" fmla="*/ 0 w 720080"/>
              <a:gd name="connsiteY3" fmla="*/ 288032 h 720080"/>
              <a:gd name="connsiteX0" fmla="*/ 0 w 720080"/>
              <a:gd name="connsiteY0" fmla="*/ 288032 h 1152128"/>
              <a:gd name="connsiteX1" fmla="*/ 720080 w 720080"/>
              <a:gd name="connsiteY1" fmla="*/ 0 h 1152128"/>
              <a:gd name="connsiteX2" fmla="*/ 648072 w 720080"/>
              <a:gd name="connsiteY2" fmla="*/ 1152128 h 1152128"/>
              <a:gd name="connsiteX3" fmla="*/ 0 w 720080"/>
              <a:gd name="connsiteY3" fmla="*/ 288032 h 1152128"/>
              <a:gd name="connsiteX0" fmla="*/ 0 w 792088"/>
              <a:gd name="connsiteY0" fmla="*/ 0 h 864096"/>
              <a:gd name="connsiteX1" fmla="*/ 792088 w 792088"/>
              <a:gd name="connsiteY1" fmla="*/ 144016 h 864096"/>
              <a:gd name="connsiteX2" fmla="*/ 648072 w 792088"/>
              <a:gd name="connsiteY2" fmla="*/ 864096 h 864096"/>
              <a:gd name="connsiteX3" fmla="*/ 0 w 792088"/>
              <a:gd name="connsiteY3" fmla="*/ 0 h 864096"/>
              <a:gd name="connsiteX0" fmla="*/ 0 w 864096"/>
              <a:gd name="connsiteY0" fmla="*/ 0 h 720080"/>
              <a:gd name="connsiteX1" fmla="*/ 864096 w 864096"/>
              <a:gd name="connsiteY1" fmla="*/ 0 h 720080"/>
              <a:gd name="connsiteX2" fmla="*/ 720080 w 864096"/>
              <a:gd name="connsiteY2" fmla="*/ 720080 h 720080"/>
              <a:gd name="connsiteX3" fmla="*/ 0 w 864096"/>
              <a:gd name="connsiteY3" fmla="*/ 0 h 720080"/>
              <a:gd name="connsiteX0" fmla="*/ 0 w 1080120"/>
              <a:gd name="connsiteY0" fmla="*/ 720080 h 720080"/>
              <a:gd name="connsiteX1" fmla="*/ 1080120 w 1080120"/>
              <a:gd name="connsiteY1" fmla="*/ 0 h 720080"/>
              <a:gd name="connsiteX2" fmla="*/ 936104 w 1080120"/>
              <a:gd name="connsiteY2" fmla="*/ 720080 h 720080"/>
              <a:gd name="connsiteX3" fmla="*/ 0 w 1080120"/>
              <a:gd name="connsiteY3" fmla="*/ 72008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0120" h="720080">
                <a:moveTo>
                  <a:pt x="0" y="720080"/>
                </a:moveTo>
                <a:lnTo>
                  <a:pt x="1080120" y="0"/>
                </a:lnTo>
                <a:lnTo>
                  <a:pt x="936104" y="720080"/>
                </a:lnTo>
                <a:lnTo>
                  <a:pt x="0" y="72008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3" name="Овал 72"/>
          <p:cNvSpPr/>
          <p:nvPr/>
        </p:nvSpPr>
        <p:spPr>
          <a:xfrm>
            <a:off x="2411760" y="191683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1</a:t>
            </a:r>
            <a:endParaRPr lang="ru-RU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4" name="Овал 73"/>
          <p:cNvSpPr/>
          <p:nvPr/>
        </p:nvSpPr>
        <p:spPr>
          <a:xfrm>
            <a:off x="2195736" y="263691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2</a:t>
            </a:r>
            <a:endParaRPr lang="ru-RU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5" name="Овал 74"/>
          <p:cNvSpPr/>
          <p:nvPr/>
        </p:nvSpPr>
        <p:spPr>
          <a:xfrm>
            <a:off x="3131840" y="263691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4</a:t>
            </a:r>
            <a:endParaRPr lang="ru-RU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6" name="Овал 75"/>
          <p:cNvSpPr/>
          <p:nvPr/>
        </p:nvSpPr>
        <p:spPr>
          <a:xfrm>
            <a:off x="3275856" y="191683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3</a:t>
            </a:r>
            <a:endParaRPr lang="ru-RU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7" name="Овал 76"/>
          <p:cNvSpPr/>
          <p:nvPr/>
        </p:nvSpPr>
        <p:spPr>
          <a:xfrm>
            <a:off x="3851920" y="234888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5</a:t>
            </a:r>
            <a:endParaRPr lang="ru-RU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9" name="Овал 78"/>
          <p:cNvSpPr/>
          <p:nvPr/>
        </p:nvSpPr>
        <p:spPr>
          <a:xfrm>
            <a:off x="1691680" y="364502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0</a:t>
            </a:r>
            <a:endParaRPr lang="ru-RU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0" name="Овал 79"/>
          <p:cNvSpPr/>
          <p:nvPr/>
        </p:nvSpPr>
        <p:spPr>
          <a:xfrm>
            <a:off x="2411760" y="335699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1</a:t>
            </a:r>
            <a:endParaRPr lang="ru-RU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1" name="Овал 80"/>
          <p:cNvSpPr/>
          <p:nvPr/>
        </p:nvSpPr>
        <p:spPr>
          <a:xfrm>
            <a:off x="2195736" y="407707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2</a:t>
            </a:r>
            <a:endParaRPr lang="ru-RU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2" name="Овал 81"/>
          <p:cNvSpPr/>
          <p:nvPr/>
        </p:nvSpPr>
        <p:spPr>
          <a:xfrm>
            <a:off x="3131840" y="407707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4</a:t>
            </a:r>
            <a:endParaRPr lang="ru-RU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3" name="Овал 82"/>
          <p:cNvSpPr/>
          <p:nvPr/>
        </p:nvSpPr>
        <p:spPr>
          <a:xfrm>
            <a:off x="3275856" y="335699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3</a:t>
            </a:r>
            <a:endParaRPr lang="ru-RU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4" name="Овал 83"/>
          <p:cNvSpPr/>
          <p:nvPr/>
        </p:nvSpPr>
        <p:spPr>
          <a:xfrm>
            <a:off x="3851920" y="378904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5</a:t>
            </a:r>
            <a:endParaRPr lang="ru-RU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1" name="Овал 90"/>
          <p:cNvSpPr/>
          <p:nvPr/>
        </p:nvSpPr>
        <p:spPr>
          <a:xfrm>
            <a:off x="6012160" y="220486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0</a:t>
            </a:r>
            <a:endParaRPr lang="ru-RU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2" name="Овал 91"/>
          <p:cNvSpPr/>
          <p:nvPr/>
        </p:nvSpPr>
        <p:spPr>
          <a:xfrm>
            <a:off x="6732240" y="191683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1</a:t>
            </a:r>
            <a:endParaRPr lang="ru-RU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3" name="Овал 92"/>
          <p:cNvSpPr/>
          <p:nvPr/>
        </p:nvSpPr>
        <p:spPr>
          <a:xfrm>
            <a:off x="6516216" y="263691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2</a:t>
            </a:r>
            <a:endParaRPr lang="ru-RU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4" name="Овал 93"/>
          <p:cNvSpPr/>
          <p:nvPr/>
        </p:nvSpPr>
        <p:spPr>
          <a:xfrm>
            <a:off x="7452320" y="263691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4</a:t>
            </a:r>
            <a:endParaRPr lang="ru-RU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5" name="Овал 94"/>
          <p:cNvSpPr/>
          <p:nvPr/>
        </p:nvSpPr>
        <p:spPr>
          <a:xfrm>
            <a:off x="7596336" y="191683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3</a:t>
            </a:r>
            <a:endParaRPr lang="ru-RU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6" name="Овал 95"/>
          <p:cNvSpPr/>
          <p:nvPr/>
        </p:nvSpPr>
        <p:spPr>
          <a:xfrm>
            <a:off x="8172400" y="234888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5</a:t>
            </a:r>
            <a:endParaRPr lang="ru-RU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7" name="Овал 96"/>
          <p:cNvSpPr/>
          <p:nvPr/>
        </p:nvSpPr>
        <p:spPr>
          <a:xfrm>
            <a:off x="6012160" y="364502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0</a:t>
            </a:r>
            <a:endParaRPr lang="ru-RU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8" name="Овал 97"/>
          <p:cNvSpPr/>
          <p:nvPr/>
        </p:nvSpPr>
        <p:spPr>
          <a:xfrm>
            <a:off x="6732240" y="335699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1</a:t>
            </a:r>
            <a:endParaRPr lang="ru-RU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9" name="Овал 98"/>
          <p:cNvSpPr/>
          <p:nvPr/>
        </p:nvSpPr>
        <p:spPr>
          <a:xfrm>
            <a:off x="6516216" y="407707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2</a:t>
            </a:r>
            <a:endParaRPr lang="ru-RU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0" name="Овал 99"/>
          <p:cNvSpPr/>
          <p:nvPr/>
        </p:nvSpPr>
        <p:spPr>
          <a:xfrm>
            <a:off x="7452320" y="407707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4</a:t>
            </a:r>
            <a:endParaRPr lang="ru-RU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1" name="Овал 100"/>
          <p:cNvSpPr/>
          <p:nvPr/>
        </p:nvSpPr>
        <p:spPr>
          <a:xfrm>
            <a:off x="7596336" y="335699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3</a:t>
            </a:r>
            <a:endParaRPr lang="ru-RU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2" name="Овал 101"/>
          <p:cNvSpPr/>
          <p:nvPr/>
        </p:nvSpPr>
        <p:spPr>
          <a:xfrm>
            <a:off x="8172400" y="378904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5</a:t>
            </a:r>
            <a:endParaRPr lang="ru-RU" sz="11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03" name="Прямая соединительная линия 102"/>
          <p:cNvCxnSpPr/>
          <p:nvPr/>
        </p:nvCxnSpPr>
        <p:spPr>
          <a:xfrm flipV="1">
            <a:off x="2267744" y="4869160"/>
            <a:ext cx="1080120" cy="7200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Овал 106"/>
          <p:cNvSpPr/>
          <p:nvPr/>
        </p:nvSpPr>
        <p:spPr>
          <a:xfrm>
            <a:off x="1691680" y="508518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0</a:t>
            </a:r>
            <a:endParaRPr lang="ru-RU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8" name="Овал 107"/>
          <p:cNvSpPr/>
          <p:nvPr/>
        </p:nvSpPr>
        <p:spPr>
          <a:xfrm>
            <a:off x="2411760" y="479715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1</a:t>
            </a:r>
            <a:endParaRPr lang="ru-RU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9" name="Овал 108"/>
          <p:cNvSpPr/>
          <p:nvPr/>
        </p:nvSpPr>
        <p:spPr>
          <a:xfrm>
            <a:off x="2195736" y="551723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2</a:t>
            </a:r>
            <a:endParaRPr lang="ru-RU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0" name="Овал 109"/>
          <p:cNvSpPr/>
          <p:nvPr/>
        </p:nvSpPr>
        <p:spPr>
          <a:xfrm>
            <a:off x="3131840" y="551723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4</a:t>
            </a:r>
            <a:endParaRPr lang="ru-RU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1" name="Овал 110"/>
          <p:cNvSpPr/>
          <p:nvPr/>
        </p:nvSpPr>
        <p:spPr>
          <a:xfrm>
            <a:off x="3275856" y="479715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3</a:t>
            </a:r>
            <a:endParaRPr lang="ru-RU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2" name="Овал 111"/>
          <p:cNvSpPr/>
          <p:nvPr/>
        </p:nvSpPr>
        <p:spPr>
          <a:xfrm>
            <a:off x="3851920" y="522920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5</a:t>
            </a:r>
            <a:endParaRPr lang="ru-RU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971600" y="162880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Points</a:t>
            </a:r>
            <a:endParaRPr lang="ru-RU" dirty="0"/>
          </a:p>
        </p:txBody>
      </p:sp>
      <p:sp>
        <p:nvSpPr>
          <p:cNvPr id="114" name="TextBox 113"/>
          <p:cNvSpPr txBox="1"/>
          <p:nvPr/>
        </p:nvSpPr>
        <p:spPr>
          <a:xfrm>
            <a:off x="971600" y="450912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Line Strip</a:t>
            </a:r>
            <a:endParaRPr lang="ru-RU" dirty="0"/>
          </a:p>
        </p:txBody>
      </p:sp>
      <p:sp>
        <p:nvSpPr>
          <p:cNvPr id="115" name="TextBox 114"/>
          <p:cNvSpPr txBox="1"/>
          <p:nvPr/>
        </p:nvSpPr>
        <p:spPr>
          <a:xfrm>
            <a:off x="971600" y="314096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Lines</a:t>
            </a:r>
            <a:endParaRPr lang="ru-RU" dirty="0"/>
          </a:p>
        </p:txBody>
      </p:sp>
      <p:sp>
        <p:nvSpPr>
          <p:cNvPr id="116" name="TextBox 115"/>
          <p:cNvSpPr txBox="1"/>
          <p:nvPr/>
        </p:nvSpPr>
        <p:spPr>
          <a:xfrm>
            <a:off x="4860032" y="1628800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Triangles</a:t>
            </a:r>
            <a:endParaRPr lang="ru-RU" dirty="0"/>
          </a:p>
        </p:txBody>
      </p:sp>
      <p:sp>
        <p:nvSpPr>
          <p:cNvPr id="117" name="TextBox 116"/>
          <p:cNvSpPr txBox="1"/>
          <p:nvPr/>
        </p:nvSpPr>
        <p:spPr>
          <a:xfrm>
            <a:off x="4860032" y="306896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Triangle Strip</a:t>
            </a:r>
            <a:endParaRPr lang="ru-RU" dirty="0"/>
          </a:p>
        </p:txBody>
      </p:sp>
      <p:sp>
        <p:nvSpPr>
          <p:cNvPr id="119" name="Скругленный прямоугольник 118"/>
          <p:cNvSpPr/>
          <p:nvPr/>
        </p:nvSpPr>
        <p:spPr>
          <a:xfrm>
            <a:off x="827584" y="3068960"/>
            <a:ext cx="3312368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20" name="Скругленный прямоугольник 119"/>
          <p:cNvSpPr/>
          <p:nvPr/>
        </p:nvSpPr>
        <p:spPr>
          <a:xfrm>
            <a:off x="827584" y="4509120"/>
            <a:ext cx="3312368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21" name="Скругленный прямоугольник 120"/>
          <p:cNvSpPr/>
          <p:nvPr/>
        </p:nvSpPr>
        <p:spPr>
          <a:xfrm>
            <a:off x="4788024" y="1628800"/>
            <a:ext cx="3744416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22" name="Скругленный прямоугольник 121"/>
          <p:cNvSpPr/>
          <p:nvPr/>
        </p:nvSpPr>
        <p:spPr>
          <a:xfrm>
            <a:off x="4788024" y="3068960"/>
            <a:ext cx="3744416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 smtClean="0"/>
              <a:t>Примитивы и методы растеризации</a:t>
            </a:r>
            <a:br>
              <a:rPr lang="ru-RU" sz="3600" dirty="0" smtClean="0"/>
            </a:br>
            <a:endParaRPr lang="ru-RU" sz="3600" dirty="0"/>
          </a:p>
        </p:txBody>
      </p:sp>
      <p:sp>
        <p:nvSpPr>
          <p:cNvPr id="61" name="Содержимое 60"/>
          <p:cNvSpPr>
            <a:spLocks noGrp="1"/>
          </p:cNvSpPr>
          <p:nvPr>
            <p:ph idx="1"/>
          </p:nvPr>
        </p:nvSpPr>
        <p:spPr>
          <a:xfrm>
            <a:off x="539552" y="1340768"/>
            <a:ext cx="5040560" cy="5040560"/>
          </a:xfrm>
        </p:spPr>
        <p:txBody>
          <a:bodyPr>
            <a:normAutofit fontScale="85000" lnSpcReduction="20000"/>
          </a:bodyPr>
          <a:lstStyle/>
          <a:p>
            <a:r>
              <a:rPr lang="ru-RU" dirty="0" smtClean="0">
                <a:solidFill>
                  <a:srgbClr val="FFFF00"/>
                </a:solidFill>
              </a:rPr>
              <a:t>Режимы смешивания</a:t>
            </a:r>
          </a:p>
          <a:p>
            <a:pPr lvl="1"/>
            <a:r>
              <a:rPr lang="en-US" dirty="0" smtClean="0"/>
              <a:t>Final = </a:t>
            </a:r>
            <a:br>
              <a:rPr lang="en-US" dirty="0" smtClean="0"/>
            </a:br>
            <a:r>
              <a:rPr lang="en-US" dirty="0" err="1" smtClean="0">
                <a:solidFill>
                  <a:srgbClr val="FFFF00"/>
                </a:solidFill>
              </a:rPr>
              <a:t>Src</a:t>
            </a:r>
            <a:r>
              <a:rPr lang="en-US" dirty="0" smtClean="0"/>
              <a:t> * </a:t>
            </a:r>
            <a:r>
              <a:rPr lang="en-US" dirty="0" err="1" smtClean="0">
                <a:solidFill>
                  <a:srgbClr val="92D050"/>
                </a:solidFill>
              </a:rPr>
              <a:t>srcFactor</a:t>
            </a:r>
            <a:r>
              <a:rPr lang="en-US" dirty="0" smtClean="0"/>
              <a:t> [op] </a:t>
            </a:r>
            <a:r>
              <a:rPr lang="en-US" dirty="0" err="1" smtClean="0">
                <a:solidFill>
                  <a:srgbClr val="FFFF00"/>
                </a:solidFill>
              </a:rPr>
              <a:t>Dst</a:t>
            </a:r>
            <a:r>
              <a:rPr lang="en-US" dirty="0" smtClean="0"/>
              <a:t> * </a:t>
            </a:r>
            <a:r>
              <a:rPr lang="en-US" dirty="0" err="1" smtClean="0">
                <a:solidFill>
                  <a:srgbClr val="92D050"/>
                </a:solidFill>
              </a:rPr>
              <a:t>dstFactor</a:t>
            </a:r>
            <a:endParaRPr lang="en-US" dirty="0" smtClean="0">
              <a:solidFill>
                <a:srgbClr val="92D050"/>
              </a:solidFill>
            </a:endParaRPr>
          </a:p>
          <a:p>
            <a:pPr lvl="1"/>
            <a:r>
              <a:rPr lang="en-US" dirty="0" err="1" smtClean="0">
                <a:solidFill>
                  <a:srgbClr val="92D050"/>
                </a:solidFill>
              </a:rPr>
              <a:t>srcFactor</a:t>
            </a:r>
            <a:r>
              <a:rPr lang="en-US" dirty="0" smtClean="0">
                <a:solidFill>
                  <a:srgbClr val="92D050"/>
                </a:solidFill>
              </a:rPr>
              <a:t>, </a:t>
            </a:r>
            <a:r>
              <a:rPr lang="en-US" dirty="0" err="1" smtClean="0">
                <a:solidFill>
                  <a:srgbClr val="92D050"/>
                </a:solidFill>
              </a:rPr>
              <a:t>dstFactor</a:t>
            </a:r>
            <a:r>
              <a:rPr lang="en-US" dirty="0" smtClean="0">
                <a:solidFill>
                  <a:srgbClr val="92D050"/>
                </a:solidFill>
              </a:rPr>
              <a:t>:</a:t>
            </a:r>
          </a:p>
          <a:p>
            <a:pPr lvl="2"/>
            <a:r>
              <a:rPr lang="en-US" sz="2100" dirty="0" smtClean="0"/>
              <a:t>One</a:t>
            </a:r>
          </a:p>
          <a:p>
            <a:pPr lvl="2"/>
            <a:r>
              <a:rPr lang="en-US" sz="2100" dirty="0" smtClean="0"/>
              <a:t>Zero</a:t>
            </a:r>
          </a:p>
          <a:p>
            <a:pPr lvl="2"/>
            <a:r>
              <a:rPr lang="en-US" sz="2100" dirty="0" err="1" smtClean="0"/>
              <a:t>SourceColor</a:t>
            </a:r>
            <a:endParaRPr lang="en-US" sz="2100" dirty="0" smtClean="0"/>
          </a:p>
          <a:p>
            <a:pPr lvl="2"/>
            <a:r>
              <a:rPr lang="en-US" sz="2100" dirty="0" err="1" smtClean="0"/>
              <a:t>InverseSourceColor</a:t>
            </a:r>
            <a:endParaRPr lang="en-US" sz="2100" dirty="0" smtClean="0"/>
          </a:p>
          <a:p>
            <a:pPr lvl="2"/>
            <a:r>
              <a:rPr lang="en-US" sz="2100" dirty="0" err="1" smtClean="0"/>
              <a:t>SourceAlpha</a:t>
            </a:r>
            <a:endParaRPr lang="en-US" sz="2100" dirty="0" smtClean="0"/>
          </a:p>
          <a:p>
            <a:pPr lvl="2"/>
            <a:r>
              <a:rPr lang="en-US" sz="2100" dirty="0" err="1" smtClean="0"/>
              <a:t>InverseSourceAlpha</a:t>
            </a:r>
            <a:endParaRPr lang="en-US" sz="2100" dirty="0" smtClean="0"/>
          </a:p>
          <a:p>
            <a:pPr lvl="2"/>
            <a:r>
              <a:rPr lang="en-US" sz="2100" dirty="0" err="1" smtClean="0"/>
              <a:t>DestinationColor</a:t>
            </a:r>
            <a:endParaRPr lang="en-US" sz="2100" dirty="0" smtClean="0"/>
          </a:p>
          <a:p>
            <a:pPr lvl="2"/>
            <a:r>
              <a:rPr lang="en-US" sz="2100" dirty="0" err="1" smtClean="0"/>
              <a:t>InverseDestinationColor</a:t>
            </a:r>
            <a:endParaRPr lang="en-US" sz="2100" dirty="0" smtClean="0"/>
          </a:p>
          <a:p>
            <a:pPr lvl="2"/>
            <a:r>
              <a:rPr lang="en-US" sz="2100" dirty="0" err="1" smtClean="0"/>
              <a:t>DestinationAlpha</a:t>
            </a:r>
            <a:endParaRPr lang="en-US" sz="2100" dirty="0" smtClean="0"/>
          </a:p>
          <a:p>
            <a:pPr lvl="2"/>
            <a:r>
              <a:rPr lang="en-US" sz="2100" dirty="0" err="1" smtClean="0"/>
              <a:t>InverseDestinationAlpha</a:t>
            </a:r>
            <a:endParaRPr lang="en-US" sz="2100" dirty="0" smtClean="0"/>
          </a:p>
          <a:p>
            <a:pPr lvl="2"/>
            <a:r>
              <a:rPr lang="en-US" sz="2100" dirty="0" err="1" smtClean="0"/>
              <a:t>BlendFactor</a:t>
            </a:r>
            <a:endParaRPr lang="en-US" sz="2100" dirty="0" smtClean="0"/>
          </a:p>
          <a:p>
            <a:pPr lvl="2"/>
            <a:r>
              <a:rPr lang="en-US" sz="2100" dirty="0" err="1" smtClean="0"/>
              <a:t>InverseBlendFactor</a:t>
            </a:r>
            <a:endParaRPr lang="en-US" sz="2100" dirty="0" smtClean="0"/>
          </a:p>
          <a:p>
            <a:pPr lvl="2"/>
            <a:r>
              <a:rPr lang="en-US" sz="2100" dirty="0" err="1" smtClean="0"/>
              <a:t>SourceAlphaSaturation</a:t>
            </a:r>
            <a:endParaRPr lang="ru-RU" sz="3200" dirty="0" smtClean="0"/>
          </a:p>
          <a:p>
            <a:pPr lvl="2"/>
            <a:endParaRPr lang="ru-RU" dirty="0">
              <a:solidFill>
                <a:srgbClr val="92D050"/>
              </a:solidFill>
            </a:endParaRPr>
          </a:p>
        </p:txBody>
      </p:sp>
      <p:pic>
        <p:nvPicPr>
          <p:cNvPr id="65" name="Рисунок 64" descr="Fir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24128" y="3877388"/>
            <a:ext cx="3098003" cy="2431932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66" name="Рисунок 65" descr="inGameUI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24128" y="1340768"/>
            <a:ext cx="3098003" cy="2431932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Равнобедренный треугольник 572"/>
          <p:cNvSpPr/>
          <p:nvPr/>
        </p:nvSpPr>
        <p:spPr>
          <a:xfrm>
            <a:off x="1907704" y="4437112"/>
            <a:ext cx="2304256" cy="1656184"/>
          </a:xfrm>
          <a:prstGeom prst="triangle">
            <a:avLst>
              <a:gd name="adj" fmla="val 682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1260752"/>
          </a:xfrm>
        </p:spPr>
        <p:txBody>
          <a:bodyPr/>
          <a:lstStyle/>
          <a:p>
            <a:r>
              <a:rPr lang="ru-RU" sz="3600" dirty="0" smtClean="0"/>
              <a:t>Примитивы и методы растеризации</a:t>
            </a:r>
            <a:r>
              <a:rPr lang="en-US" sz="3600" dirty="0" smtClean="0"/>
              <a:t>:</a:t>
            </a:r>
            <a:br>
              <a:rPr lang="en-US" sz="3600" dirty="0" smtClean="0"/>
            </a:br>
            <a:r>
              <a:rPr lang="ru-RU" sz="3600" dirty="0" smtClean="0">
                <a:solidFill>
                  <a:srgbClr val="FFFF00"/>
                </a:solidFill>
              </a:rPr>
              <a:t>Сглаживание краев</a:t>
            </a:r>
            <a:r>
              <a:rPr lang="ru-RU" sz="3600" dirty="0" smtClean="0"/>
              <a:t/>
            </a:r>
            <a:br>
              <a:rPr lang="ru-RU" sz="3600" dirty="0" smtClean="0"/>
            </a:br>
            <a:endParaRPr lang="ru-RU" sz="3600" dirty="0"/>
          </a:p>
        </p:txBody>
      </p:sp>
      <p:pic>
        <p:nvPicPr>
          <p:cNvPr id="9" name="Содержимое 8" descr="MSAA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5292080" y="2132856"/>
            <a:ext cx="3240360" cy="4320480"/>
          </a:xfrm>
          <a:ln>
            <a:solidFill>
              <a:schemeClr val="tx2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292080" y="213285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MSAA</a:t>
            </a:r>
            <a:endParaRPr lang="ru-RU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92080" y="321297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2x MSAA</a:t>
            </a:r>
            <a:endParaRPr lang="ru-RU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92080" y="429309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4x MSAA</a:t>
            </a:r>
            <a:endParaRPr lang="ru-RU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92080" y="537321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8x MSAA</a:t>
            </a:r>
            <a:endParaRPr lang="ru-RU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Равнобедренный треугольник 19"/>
          <p:cNvSpPr/>
          <p:nvPr/>
        </p:nvSpPr>
        <p:spPr>
          <a:xfrm>
            <a:off x="1907704" y="2276872"/>
            <a:ext cx="2304256" cy="1656184"/>
          </a:xfrm>
          <a:prstGeom prst="triangle">
            <a:avLst>
              <a:gd name="adj" fmla="val 682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1907704" y="3789040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2051720" y="3789040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2195736" y="3789040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2339752" y="3789040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2483768" y="3789040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2627784" y="3789040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/>
          <p:cNvSpPr/>
          <p:nvPr/>
        </p:nvSpPr>
        <p:spPr>
          <a:xfrm>
            <a:off x="2771800" y="3789040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/>
          <p:cNvSpPr/>
          <p:nvPr/>
        </p:nvSpPr>
        <p:spPr>
          <a:xfrm>
            <a:off x="2915816" y="3789040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3059832" y="3789040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3203848" y="3789040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/>
          <p:cNvSpPr/>
          <p:nvPr/>
        </p:nvSpPr>
        <p:spPr>
          <a:xfrm>
            <a:off x="3347864" y="3789040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/>
          <p:cNvSpPr/>
          <p:nvPr/>
        </p:nvSpPr>
        <p:spPr>
          <a:xfrm>
            <a:off x="3491880" y="3789040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/>
          <p:cNvSpPr/>
          <p:nvPr/>
        </p:nvSpPr>
        <p:spPr>
          <a:xfrm>
            <a:off x="3635896" y="3789040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/>
          <p:cNvSpPr/>
          <p:nvPr/>
        </p:nvSpPr>
        <p:spPr>
          <a:xfrm>
            <a:off x="3779912" y="3789040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/>
          <p:cNvSpPr/>
          <p:nvPr/>
        </p:nvSpPr>
        <p:spPr>
          <a:xfrm>
            <a:off x="3923928" y="3789040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 35"/>
          <p:cNvSpPr/>
          <p:nvPr/>
        </p:nvSpPr>
        <p:spPr>
          <a:xfrm>
            <a:off x="4067944" y="3789040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рямоугольник 37"/>
          <p:cNvSpPr/>
          <p:nvPr/>
        </p:nvSpPr>
        <p:spPr>
          <a:xfrm>
            <a:off x="2051720" y="3645024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 38"/>
          <p:cNvSpPr/>
          <p:nvPr/>
        </p:nvSpPr>
        <p:spPr>
          <a:xfrm>
            <a:off x="2195736" y="3645024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рямоугольник 39"/>
          <p:cNvSpPr/>
          <p:nvPr/>
        </p:nvSpPr>
        <p:spPr>
          <a:xfrm>
            <a:off x="2339752" y="3645024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/>
          <p:cNvSpPr/>
          <p:nvPr/>
        </p:nvSpPr>
        <p:spPr>
          <a:xfrm>
            <a:off x="2483768" y="3645024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/>
          <p:cNvSpPr/>
          <p:nvPr/>
        </p:nvSpPr>
        <p:spPr>
          <a:xfrm>
            <a:off x="2627784" y="3645024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Прямоугольник 42"/>
          <p:cNvSpPr/>
          <p:nvPr/>
        </p:nvSpPr>
        <p:spPr>
          <a:xfrm>
            <a:off x="2771800" y="3645024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/>
          <p:cNvSpPr/>
          <p:nvPr/>
        </p:nvSpPr>
        <p:spPr>
          <a:xfrm>
            <a:off x="2915816" y="3645024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/>
          <p:cNvSpPr/>
          <p:nvPr/>
        </p:nvSpPr>
        <p:spPr>
          <a:xfrm>
            <a:off x="3059832" y="3645024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рямоугольник 45"/>
          <p:cNvSpPr/>
          <p:nvPr/>
        </p:nvSpPr>
        <p:spPr>
          <a:xfrm>
            <a:off x="3203848" y="3645024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 46"/>
          <p:cNvSpPr/>
          <p:nvPr/>
        </p:nvSpPr>
        <p:spPr>
          <a:xfrm>
            <a:off x="3347864" y="3645024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Прямоугольник 47"/>
          <p:cNvSpPr/>
          <p:nvPr/>
        </p:nvSpPr>
        <p:spPr>
          <a:xfrm>
            <a:off x="3491880" y="3645024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Прямоугольник 48"/>
          <p:cNvSpPr/>
          <p:nvPr/>
        </p:nvSpPr>
        <p:spPr>
          <a:xfrm>
            <a:off x="3635896" y="3645024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ямоугольник 49"/>
          <p:cNvSpPr/>
          <p:nvPr/>
        </p:nvSpPr>
        <p:spPr>
          <a:xfrm>
            <a:off x="3779912" y="3645024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 50"/>
          <p:cNvSpPr/>
          <p:nvPr/>
        </p:nvSpPr>
        <p:spPr>
          <a:xfrm>
            <a:off x="3923928" y="3645024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Прямоугольник 51"/>
          <p:cNvSpPr/>
          <p:nvPr/>
        </p:nvSpPr>
        <p:spPr>
          <a:xfrm>
            <a:off x="4067944" y="3645024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Прямоугольник 54"/>
          <p:cNvSpPr/>
          <p:nvPr/>
        </p:nvSpPr>
        <p:spPr>
          <a:xfrm>
            <a:off x="2195736" y="3501008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Прямоугольник 55"/>
          <p:cNvSpPr/>
          <p:nvPr/>
        </p:nvSpPr>
        <p:spPr>
          <a:xfrm>
            <a:off x="2339752" y="3501008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Прямоугольник 56"/>
          <p:cNvSpPr/>
          <p:nvPr/>
        </p:nvSpPr>
        <p:spPr>
          <a:xfrm>
            <a:off x="2483768" y="3501008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Прямоугольник 57"/>
          <p:cNvSpPr/>
          <p:nvPr/>
        </p:nvSpPr>
        <p:spPr>
          <a:xfrm>
            <a:off x="2627784" y="3501008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Прямоугольник 58"/>
          <p:cNvSpPr/>
          <p:nvPr/>
        </p:nvSpPr>
        <p:spPr>
          <a:xfrm>
            <a:off x="2771800" y="3501008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Прямоугольник 59"/>
          <p:cNvSpPr/>
          <p:nvPr/>
        </p:nvSpPr>
        <p:spPr>
          <a:xfrm>
            <a:off x="2915816" y="3501008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Прямоугольник 61"/>
          <p:cNvSpPr/>
          <p:nvPr/>
        </p:nvSpPr>
        <p:spPr>
          <a:xfrm>
            <a:off x="3059832" y="3501008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Прямоугольник 62"/>
          <p:cNvSpPr/>
          <p:nvPr/>
        </p:nvSpPr>
        <p:spPr>
          <a:xfrm>
            <a:off x="3203848" y="3501008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Прямоугольник 63"/>
          <p:cNvSpPr/>
          <p:nvPr/>
        </p:nvSpPr>
        <p:spPr>
          <a:xfrm>
            <a:off x="3347864" y="3501008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Прямоугольник 66"/>
          <p:cNvSpPr/>
          <p:nvPr/>
        </p:nvSpPr>
        <p:spPr>
          <a:xfrm>
            <a:off x="3491880" y="3501008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Прямоугольник 67"/>
          <p:cNvSpPr/>
          <p:nvPr/>
        </p:nvSpPr>
        <p:spPr>
          <a:xfrm>
            <a:off x="3635896" y="3501008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Прямоугольник 68"/>
          <p:cNvSpPr/>
          <p:nvPr/>
        </p:nvSpPr>
        <p:spPr>
          <a:xfrm>
            <a:off x="3779912" y="3501008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Прямоугольник 69"/>
          <p:cNvSpPr/>
          <p:nvPr/>
        </p:nvSpPr>
        <p:spPr>
          <a:xfrm>
            <a:off x="3923928" y="3501008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" name="Прямоугольник 74"/>
          <p:cNvSpPr/>
          <p:nvPr/>
        </p:nvSpPr>
        <p:spPr>
          <a:xfrm>
            <a:off x="2339752" y="3356992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Прямоугольник 75"/>
          <p:cNvSpPr/>
          <p:nvPr/>
        </p:nvSpPr>
        <p:spPr>
          <a:xfrm>
            <a:off x="2483768" y="3356992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" name="Прямоугольник 76"/>
          <p:cNvSpPr/>
          <p:nvPr/>
        </p:nvSpPr>
        <p:spPr>
          <a:xfrm>
            <a:off x="2627784" y="3356992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Прямоугольник 77"/>
          <p:cNvSpPr/>
          <p:nvPr/>
        </p:nvSpPr>
        <p:spPr>
          <a:xfrm>
            <a:off x="2771800" y="3356992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Прямоугольник 78"/>
          <p:cNvSpPr/>
          <p:nvPr/>
        </p:nvSpPr>
        <p:spPr>
          <a:xfrm>
            <a:off x="2915816" y="3356992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Прямоугольник 79"/>
          <p:cNvSpPr/>
          <p:nvPr/>
        </p:nvSpPr>
        <p:spPr>
          <a:xfrm>
            <a:off x="3059832" y="3356992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1" name="Прямоугольник 80"/>
          <p:cNvSpPr/>
          <p:nvPr/>
        </p:nvSpPr>
        <p:spPr>
          <a:xfrm>
            <a:off x="3203848" y="3356992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" name="Прямоугольник 81"/>
          <p:cNvSpPr/>
          <p:nvPr/>
        </p:nvSpPr>
        <p:spPr>
          <a:xfrm>
            <a:off x="3347864" y="3356992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Прямоугольник 82"/>
          <p:cNvSpPr/>
          <p:nvPr/>
        </p:nvSpPr>
        <p:spPr>
          <a:xfrm>
            <a:off x="3491880" y="3356992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4" name="Прямоугольник 83"/>
          <p:cNvSpPr/>
          <p:nvPr/>
        </p:nvSpPr>
        <p:spPr>
          <a:xfrm>
            <a:off x="3635896" y="3356992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5" name="Прямоугольник 84"/>
          <p:cNvSpPr/>
          <p:nvPr/>
        </p:nvSpPr>
        <p:spPr>
          <a:xfrm>
            <a:off x="3779912" y="3356992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6" name="Прямоугольник 85"/>
          <p:cNvSpPr/>
          <p:nvPr/>
        </p:nvSpPr>
        <p:spPr>
          <a:xfrm>
            <a:off x="3923928" y="3356992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2" name="Прямоугольник 91"/>
          <p:cNvSpPr/>
          <p:nvPr/>
        </p:nvSpPr>
        <p:spPr>
          <a:xfrm>
            <a:off x="2483768" y="3212976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3" name="Прямоугольник 92"/>
          <p:cNvSpPr/>
          <p:nvPr/>
        </p:nvSpPr>
        <p:spPr>
          <a:xfrm>
            <a:off x="2627784" y="3212976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4" name="Прямоугольник 93"/>
          <p:cNvSpPr/>
          <p:nvPr/>
        </p:nvSpPr>
        <p:spPr>
          <a:xfrm>
            <a:off x="2771800" y="3212976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5" name="Прямоугольник 94"/>
          <p:cNvSpPr/>
          <p:nvPr/>
        </p:nvSpPr>
        <p:spPr>
          <a:xfrm>
            <a:off x="2915816" y="3212976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6" name="Прямоугольник 95"/>
          <p:cNvSpPr/>
          <p:nvPr/>
        </p:nvSpPr>
        <p:spPr>
          <a:xfrm>
            <a:off x="3059832" y="3212976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7" name="Прямоугольник 96"/>
          <p:cNvSpPr/>
          <p:nvPr/>
        </p:nvSpPr>
        <p:spPr>
          <a:xfrm>
            <a:off x="3203848" y="3212976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8" name="Прямоугольник 97"/>
          <p:cNvSpPr/>
          <p:nvPr/>
        </p:nvSpPr>
        <p:spPr>
          <a:xfrm>
            <a:off x="3347864" y="3212976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9" name="Прямоугольник 98"/>
          <p:cNvSpPr/>
          <p:nvPr/>
        </p:nvSpPr>
        <p:spPr>
          <a:xfrm>
            <a:off x="3491880" y="3212976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0" name="Прямоугольник 99"/>
          <p:cNvSpPr/>
          <p:nvPr/>
        </p:nvSpPr>
        <p:spPr>
          <a:xfrm>
            <a:off x="3635896" y="3212976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1" name="Прямоугольник 100"/>
          <p:cNvSpPr/>
          <p:nvPr/>
        </p:nvSpPr>
        <p:spPr>
          <a:xfrm>
            <a:off x="3779912" y="3212976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0" name="Прямоугольник 109"/>
          <p:cNvSpPr/>
          <p:nvPr/>
        </p:nvSpPr>
        <p:spPr>
          <a:xfrm>
            <a:off x="2771800" y="3068960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1" name="Прямоугольник 110"/>
          <p:cNvSpPr/>
          <p:nvPr/>
        </p:nvSpPr>
        <p:spPr>
          <a:xfrm>
            <a:off x="2915816" y="3068960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2" name="Прямоугольник 111"/>
          <p:cNvSpPr/>
          <p:nvPr/>
        </p:nvSpPr>
        <p:spPr>
          <a:xfrm>
            <a:off x="3059832" y="3068960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3" name="Прямоугольник 112"/>
          <p:cNvSpPr/>
          <p:nvPr/>
        </p:nvSpPr>
        <p:spPr>
          <a:xfrm>
            <a:off x="3203848" y="3068960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4" name="Прямоугольник 113"/>
          <p:cNvSpPr/>
          <p:nvPr/>
        </p:nvSpPr>
        <p:spPr>
          <a:xfrm>
            <a:off x="3347864" y="3068960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5" name="Прямоугольник 114"/>
          <p:cNvSpPr/>
          <p:nvPr/>
        </p:nvSpPr>
        <p:spPr>
          <a:xfrm>
            <a:off x="3491880" y="3068960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6" name="Прямоугольник 115"/>
          <p:cNvSpPr/>
          <p:nvPr/>
        </p:nvSpPr>
        <p:spPr>
          <a:xfrm>
            <a:off x="3635896" y="3068960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7" name="Прямоугольник 116"/>
          <p:cNvSpPr/>
          <p:nvPr/>
        </p:nvSpPr>
        <p:spPr>
          <a:xfrm>
            <a:off x="3779912" y="3068960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6" name="Прямоугольник 125"/>
          <p:cNvSpPr/>
          <p:nvPr/>
        </p:nvSpPr>
        <p:spPr>
          <a:xfrm>
            <a:off x="2771800" y="2924944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7" name="Прямоугольник 126"/>
          <p:cNvSpPr/>
          <p:nvPr/>
        </p:nvSpPr>
        <p:spPr>
          <a:xfrm>
            <a:off x="2915816" y="2924944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8" name="Прямоугольник 127"/>
          <p:cNvSpPr/>
          <p:nvPr/>
        </p:nvSpPr>
        <p:spPr>
          <a:xfrm>
            <a:off x="3059832" y="2924944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9" name="Прямоугольник 128"/>
          <p:cNvSpPr/>
          <p:nvPr/>
        </p:nvSpPr>
        <p:spPr>
          <a:xfrm>
            <a:off x="3203848" y="2924944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0" name="Прямоугольник 129"/>
          <p:cNvSpPr/>
          <p:nvPr/>
        </p:nvSpPr>
        <p:spPr>
          <a:xfrm>
            <a:off x="3347864" y="2924944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1" name="Прямоугольник 130"/>
          <p:cNvSpPr/>
          <p:nvPr/>
        </p:nvSpPr>
        <p:spPr>
          <a:xfrm>
            <a:off x="3491880" y="2924944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2" name="Прямоугольник 131"/>
          <p:cNvSpPr/>
          <p:nvPr/>
        </p:nvSpPr>
        <p:spPr>
          <a:xfrm>
            <a:off x="3635896" y="2924944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3" name="Прямоугольник 142"/>
          <p:cNvSpPr/>
          <p:nvPr/>
        </p:nvSpPr>
        <p:spPr>
          <a:xfrm>
            <a:off x="2915816" y="2780928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4" name="Прямоугольник 143"/>
          <p:cNvSpPr/>
          <p:nvPr/>
        </p:nvSpPr>
        <p:spPr>
          <a:xfrm>
            <a:off x="3059832" y="2780928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5" name="Прямоугольник 144"/>
          <p:cNvSpPr/>
          <p:nvPr/>
        </p:nvSpPr>
        <p:spPr>
          <a:xfrm>
            <a:off x="3203848" y="2780928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6" name="Прямоугольник 145"/>
          <p:cNvSpPr/>
          <p:nvPr/>
        </p:nvSpPr>
        <p:spPr>
          <a:xfrm>
            <a:off x="3347864" y="2780928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7" name="Прямоугольник 146"/>
          <p:cNvSpPr/>
          <p:nvPr/>
        </p:nvSpPr>
        <p:spPr>
          <a:xfrm>
            <a:off x="3491880" y="2780928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8" name="Прямоугольник 147"/>
          <p:cNvSpPr/>
          <p:nvPr/>
        </p:nvSpPr>
        <p:spPr>
          <a:xfrm>
            <a:off x="3635896" y="2780928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0" name="Прямоугольник 159"/>
          <p:cNvSpPr/>
          <p:nvPr/>
        </p:nvSpPr>
        <p:spPr>
          <a:xfrm>
            <a:off x="3059832" y="2636912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1" name="Прямоугольник 160"/>
          <p:cNvSpPr/>
          <p:nvPr/>
        </p:nvSpPr>
        <p:spPr>
          <a:xfrm>
            <a:off x="3203848" y="2636912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2" name="Прямоугольник 161"/>
          <p:cNvSpPr/>
          <p:nvPr/>
        </p:nvSpPr>
        <p:spPr>
          <a:xfrm>
            <a:off x="3347864" y="2636912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3" name="Прямоугольник 162"/>
          <p:cNvSpPr/>
          <p:nvPr/>
        </p:nvSpPr>
        <p:spPr>
          <a:xfrm>
            <a:off x="3491880" y="2636912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7" name="Прямоугольник 176"/>
          <p:cNvSpPr/>
          <p:nvPr/>
        </p:nvSpPr>
        <p:spPr>
          <a:xfrm>
            <a:off x="3203848" y="2492896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8" name="Прямоугольник 177"/>
          <p:cNvSpPr/>
          <p:nvPr/>
        </p:nvSpPr>
        <p:spPr>
          <a:xfrm>
            <a:off x="3347864" y="2492896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9" name="Прямоугольник 178"/>
          <p:cNvSpPr/>
          <p:nvPr/>
        </p:nvSpPr>
        <p:spPr>
          <a:xfrm>
            <a:off x="3491880" y="2492896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4" name="Прямоугольник 193"/>
          <p:cNvSpPr/>
          <p:nvPr/>
        </p:nvSpPr>
        <p:spPr>
          <a:xfrm>
            <a:off x="3347864" y="2348880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5" name="Прямоугольник 194"/>
          <p:cNvSpPr/>
          <p:nvPr/>
        </p:nvSpPr>
        <p:spPr>
          <a:xfrm>
            <a:off x="3491880" y="2348880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6" name="Прямоугольник 205"/>
          <p:cNvSpPr/>
          <p:nvPr/>
        </p:nvSpPr>
        <p:spPr>
          <a:xfrm>
            <a:off x="2627784" y="3068960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1" name="Прямоугольник 280"/>
          <p:cNvSpPr/>
          <p:nvPr/>
        </p:nvSpPr>
        <p:spPr>
          <a:xfrm>
            <a:off x="1907704" y="594928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2" name="Прямоугольник 281"/>
          <p:cNvSpPr/>
          <p:nvPr/>
        </p:nvSpPr>
        <p:spPr>
          <a:xfrm>
            <a:off x="2051720" y="594928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3" name="Прямоугольник 282"/>
          <p:cNvSpPr/>
          <p:nvPr/>
        </p:nvSpPr>
        <p:spPr>
          <a:xfrm>
            <a:off x="2195736" y="594928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4" name="Прямоугольник 283"/>
          <p:cNvSpPr/>
          <p:nvPr/>
        </p:nvSpPr>
        <p:spPr>
          <a:xfrm>
            <a:off x="2339752" y="594928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5" name="Прямоугольник 284"/>
          <p:cNvSpPr/>
          <p:nvPr/>
        </p:nvSpPr>
        <p:spPr>
          <a:xfrm>
            <a:off x="2483768" y="594928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6" name="Прямоугольник 285"/>
          <p:cNvSpPr/>
          <p:nvPr/>
        </p:nvSpPr>
        <p:spPr>
          <a:xfrm>
            <a:off x="2627784" y="594928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7" name="Прямоугольник 286"/>
          <p:cNvSpPr/>
          <p:nvPr/>
        </p:nvSpPr>
        <p:spPr>
          <a:xfrm>
            <a:off x="2771800" y="594928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8" name="Прямоугольник 287"/>
          <p:cNvSpPr/>
          <p:nvPr/>
        </p:nvSpPr>
        <p:spPr>
          <a:xfrm>
            <a:off x="2915816" y="594928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9" name="Прямоугольник 288"/>
          <p:cNvSpPr/>
          <p:nvPr/>
        </p:nvSpPr>
        <p:spPr>
          <a:xfrm>
            <a:off x="3059832" y="594928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0" name="Прямоугольник 289"/>
          <p:cNvSpPr/>
          <p:nvPr/>
        </p:nvSpPr>
        <p:spPr>
          <a:xfrm>
            <a:off x="3203848" y="594928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1" name="Прямоугольник 290"/>
          <p:cNvSpPr/>
          <p:nvPr/>
        </p:nvSpPr>
        <p:spPr>
          <a:xfrm>
            <a:off x="3347864" y="594928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2" name="Прямоугольник 291"/>
          <p:cNvSpPr/>
          <p:nvPr/>
        </p:nvSpPr>
        <p:spPr>
          <a:xfrm>
            <a:off x="3491880" y="594928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3" name="Прямоугольник 292"/>
          <p:cNvSpPr/>
          <p:nvPr/>
        </p:nvSpPr>
        <p:spPr>
          <a:xfrm>
            <a:off x="3635896" y="594928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4" name="Прямоугольник 293"/>
          <p:cNvSpPr/>
          <p:nvPr/>
        </p:nvSpPr>
        <p:spPr>
          <a:xfrm>
            <a:off x="3779912" y="594928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5" name="Прямоугольник 294"/>
          <p:cNvSpPr/>
          <p:nvPr/>
        </p:nvSpPr>
        <p:spPr>
          <a:xfrm>
            <a:off x="3923928" y="594928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6" name="Прямоугольник 295"/>
          <p:cNvSpPr/>
          <p:nvPr/>
        </p:nvSpPr>
        <p:spPr>
          <a:xfrm>
            <a:off x="4067944" y="594928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7" name="Прямоугольник 296"/>
          <p:cNvSpPr/>
          <p:nvPr/>
        </p:nvSpPr>
        <p:spPr>
          <a:xfrm>
            <a:off x="2051720" y="580526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8" name="Прямоугольник 297"/>
          <p:cNvSpPr/>
          <p:nvPr/>
        </p:nvSpPr>
        <p:spPr>
          <a:xfrm>
            <a:off x="2195736" y="580526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9" name="Прямоугольник 298"/>
          <p:cNvSpPr/>
          <p:nvPr/>
        </p:nvSpPr>
        <p:spPr>
          <a:xfrm>
            <a:off x="2339752" y="580526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0" name="Прямоугольник 299"/>
          <p:cNvSpPr/>
          <p:nvPr/>
        </p:nvSpPr>
        <p:spPr>
          <a:xfrm>
            <a:off x="2483768" y="580526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1" name="Прямоугольник 300"/>
          <p:cNvSpPr/>
          <p:nvPr/>
        </p:nvSpPr>
        <p:spPr>
          <a:xfrm>
            <a:off x="2627784" y="580526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2" name="Прямоугольник 301"/>
          <p:cNvSpPr/>
          <p:nvPr/>
        </p:nvSpPr>
        <p:spPr>
          <a:xfrm>
            <a:off x="2771800" y="580526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3" name="Прямоугольник 302"/>
          <p:cNvSpPr/>
          <p:nvPr/>
        </p:nvSpPr>
        <p:spPr>
          <a:xfrm>
            <a:off x="2915816" y="580526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4" name="Прямоугольник 303"/>
          <p:cNvSpPr/>
          <p:nvPr/>
        </p:nvSpPr>
        <p:spPr>
          <a:xfrm>
            <a:off x="3059832" y="580526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5" name="Прямоугольник 304"/>
          <p:cNvSpPr/>
          <p:nvPr/>
        </p:nvSpPr>
        <p:spPr>
          <a:xfrm>
            <a:off x="3203848" y="580526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6" name="Прямоугольник 305"/>
          <p:cNvSpPr/>
          <p:nvPr/>
        </p:nvSpPr>
        <p:spPr>
          <a:xfrm>
            <a:off x="3347864" y="580526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7" name="Прямоугольник 306"/>
          <p:cNvSpPr/>
          <p:nvPr/>
        </p:nvSpPr>
        <p:spPr>
          <a:xfrm>
            <a:off x="3491880" y="580526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8" name="Прямоугольник 307"/>
          <p:cNvSpPr/>
          <p:nvPr/>
        </p:nvSpPr>
        <p:spPr>
          <a:xfrm>
            <a:off x="3635896" y="580526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9" name="Прямоугольник 308"/>
          <p:cNvSpPr/>
          <p:nvPr/>
        </p:nvSpPr>
        <p:spPr>
          <a:xfrm>
            <a:off x="3779912" y="580526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0" name="Прямоугольник 309"/>
          <p:cNvSpPr/>
          <p:nvPr/>
        </p:nvSpPr>
        <p:spPr>
          <a:xfrm>
            <a:off x="3923928" y="580526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1" name="Прямоугольник 310"/>
          <p:cNvSpPr/>
          <p:nvPr/>
        </p:nvSpPr>
        <p:spPr>
          <a:xfrm>
            <a:off x="4067944" y="580526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2" name="Прямоугольник 311"/>
          <p:cNvSpPr/>
          <p:nvPr/>
        </p:nvSpPr>
        <p:spPr>
          <a:xfrm>
            <a:off x="2195736" y="566124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3" name="Прямоугольник 312"/>
          <p:cNvSpPr/>
          <p:nvPr/>
        </p:nvSpPr>
        <p:spPr>
          <a:xfrm>
            <a:off x="2339752" y="566124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4" name="Прямоугольник 313"/>
          <p:cNvSpPr/>
          <p:nvPr/>
        </p:nvSpPr>
        <p:spPr>
          <a:xfrm>
            <a:off x="2483768" y="566124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5" name="Прямоугольник 314"/>
          <p:cNvSpPr/>
          <p:nvPr/>
        </p:nvSpPr>
        <p:spPr>
          <a:xfrm>
            <a:off x="2627784" y="566124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6" name="Прямоугольник 315"/>
          <p:cNvSpPr/>
          <p:nvPr/>
        </p:nvSpPr>
        <p:spPr>
          <a:xfrm>
            <a:off x="2771800" y="566124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7" name="Прямоугольник 316"/>
          <p:cNvSpPr/>
          <p:nvPr/>
        </p:nvSpPr>
        <p:spPr>
          <a:xfrm>
            <a:off x="2915816" y="566124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8" name="Прямоугольник 317"/>
          <p:cNvSpPr/>
          <p:nvPr/>
        </p:nvSpPr>
        <p:spPr>
          <a:xfrm>
            <a:off x="3059832" y="566124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9" name="Прямоугольник 318"/>
          <p:cNvSpPr/>
          <p:nvPr/>
        </p:nvSpPr>
        <p:spPr>
          <a:xfrm>
            <a:off x="3203848" y="566124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0" name="Прямоугольник 319"/>
          <p:cNvSpPr/>
          <p:nvPr/>
        </p:nvSpPr>
        <p:spPr>
          <a:xfrm>
            <a:off x="3347864" y="566124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1" name="Прямоугольник 320"/>
          <p:cNvSpPr/>
          <p:nvPr/>
        </p:nvSpPr>
        <p:spPr>
          <a:xfrm>
            <a:off x="3491880" y="566124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2" name="Прямоугольник 321"/>
          <p:cNvSpPr/>
          <p:nvPr/>
        </p:nvSpPr>
        <p:spPr>
          <a:xfrm>
            <a:off x="3635896" y="566124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3" name="Прямоугольник 322"/>
          <p:cNvSpPr/>
          <p:nvPr/>
        </p:nvSpPr>
        <p:spPr>
          <a:xfrm>
            <a:off x="3779912" y="566124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4" name="Прямоугольник 323"/>
          <p:cNvSpPr/>
          <p:nvPr/>
        </p:nvSpPr>
        <p:spPr>
          <a:xfrm>
            <a:off x="3923928" y="566124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5" name="Прямоугольник 324"/>
          <p:cNvSpPr/>
          <p:nvPr/>
        </p:nvSpPr>
        <p:spPr>
          <a:xfrm>
            <a:off x="2339752" y="5517232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6" name="Прямоугольник 325"/>
          <p:cNvSpPr/>
          <p:nvPr/>
        </p:nvSpPr>
        <p:spPr>
          <a:xfrm>
            <a:off x="2483768" y="5517232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7" name="Прямоугольник 326"/>
          <p:cNvSpPr/>
          <p:nvPr/>
        </p:nvSpPr>
        <p:spPr>
          <a:xfrm>
            <a:off x="2627784" y="5517232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8" name="Прямоугольник 327"/>
          <p:cNvSpPr/>
          <p:nvPr/>
        </p:nvSpPr>
        <p:spPr>
          <a:xfrm>
            <a:off x="2771800" y="5517232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9" name="Прямоугольник 328"/>
          <p:cNvSpPr/>
          <p:nvPr/>
        </p:nvSpPr>
        <p:spPr>
          <a:xfrm>
            <a:off x="2915816" y="5517232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0" name="Прямоугольник 329"/>
          <p:cNvSpPr/>
          <p:nvPr/>
        </p:nvSpPr>
        <p:spPr>
          <a:xfrm>
            <a:off x="3059832" y="5517232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1" name="Прямоугольник 330"/>
          <p:cNvSpPr/>
          <p:nvPr/>
        </p:nvSpPr>
        <p:spPr>
          <a:xfrm>
            <a:off x="3203848" y="5517232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2" name="Прямоугольник 331"/>
          <p:cNvSpPr/>
          <p:nvPr/>
        </p:nvSpPr>
        <p:spPr>
          <a:xfrm>
            <a:off x="3347864" y="5517232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3" name="Прямоугольник 332"/>
          <p:cNvSpPr/>
          <p:nvPr/>
        </p:nvSpPr>
        <p:spPr>
          <a:xfrm>
            <a:off x="3491880" y="5517232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4" name="Прямоугольник 333"/>
          <p:cNvSpPr/>
          <p:nvPr/>
        </p:nvSpPr>
        <p:spPr>
          <a:xfrm>
            <a:off x="3635896" y="5517232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5" name="Прямоугольник 334"/>
          <p:cNvSpPr/>
          <p:nvPr/>
        </p:nvSpPr>
        <p:spPr>
          <a:xfrm>
            <a:off x="3779912" y="5517232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6" name="Прямоугольник 335"/>
          <p:cNvSpPr/>
          <p:nvPr/>
        </p:nvSpPr>
        <p:spPr>
          <a:xfrm>
            <a:off x="3923928" y="5517232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7" name="Прямоугольник 336"/>
          <p:cNvSpPr/>
          <p:nvPr/>
        </p:nvSpPr>
        <p:spPr>
          <a:xfrm>
            <a:off x="2483768" y="5373216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8" name="Прямоугольник 337"/>
          <p:cNvSpPr/>
          <p:nvPr/>
        </p:nvSpPr>
        <p:spPr>
          <a:xfrm>
            <a:off x="2627784" y="5373216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9" name="Прямоугольник 338"/>
          <p:cNvSpPr/>
          <p:nvPr/>
        </p:nvSpPr>
        <p:spPr>
          <a:xfrm>
            <a:off x="2771800" y="5373216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0" name="Прямоугольник 339"/>
          <p:cNvSpPr/>
          <p:nvPr/>
        </p:nvSpPr>
        <p:spPr>
          <a:xfrm>
            <a:off x="2915816" y="5373216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1" name="Прямоугольник 340"/>
          <p:cNvSpPr/>
          <p:nvPr/>
        </p:nvSpPr>
        <p:spPr>
          <a:xfrm>
            <a:off x="3059832" y="5373216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2" name="Прямоугольник 341"/>
          <p:cNvSpPr/>
          <p:nvPr/>
        </p:nvSpPr>
        <p:spPr>
          <a:xfrm>
            <a:off x="3203848" y="5373216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3" name="Прямоугольник 342"/>
          <p:cNvSpPr/>
          <p:nvPr/>
        </p:nvSpPr>
        <p:spPr>
          <a:xfrm>
            <a:off x="3347864" y="5373216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4" name="Прямоугольник 343"/>
          <p:cNvSpPr/>
          <p:nvPr/>
        </p:nvSpPr>
        <p:spPr>
          <a:xfrm>
            <a:off x="3491880" y="5373216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5" name="Прямоугольник 344"/>
          <p:cNvSpPr/>
          <p:nvPr/>
        </p:nvSpPr>
        <p:spPr>
          <a:xfrm>
            <a:off x="3635896" y="5373216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6" name="Прямоугольник 345"/>
          <p:cNvSpPr/>
          <p:nvPr/>
        </p:nvSpPr>
        <p:spPr>
          <a:xfrm>
            <a:off x="3779912" y="5373216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7" name="Прямоугольник 346"/>
          <p:cNvSpPr/>
          <p:nvPr/>
        </p:nvSpPr>
        <p:spPr>
          <a:xfrm>
            <a:off x="2771800" y="522920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8" name="Прямоугольник 347"/>
          <p:cNvSpPr/>
          <p:nvPr/>
        </p:nvSpPr>
        <p:spPr>
          <a:xfrm>
            <a:off x="2915816" y="522920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9" name="Прямоугольник 348"/>
          <p:cNvSpPr/>
          <p:nvPr/>
        </p:nvSpPr>
        <p:spPr>
          <a:xfrm>
            <a:off x="3059832" y="522920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0" name="Прямоугольник 349"/>
          <p:cNvSpPr/>
          <p:nvPr/>
        </p:nvSpPr>
        <p:spPr>
          <a:xfrm>
            <a:off x="3203848" y="522920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1" name="Прямоугольник 350"/>
          <p:cNvSpPr/>
          <p:nvPr/>
        </p:nvSpPr>
        <p:spPr>
          <a:xfrm>
            <a:off x="3347864" y="522920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2" name="Прямоугольник 351"/>
          <p:cNvSpPr/>
          <p:nvPr/>
        </p:nvSpPr>
        <p:spPr>
          <a:xfrm>
            <a:off x="3491880" y="522920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3" name="Прямоугольник 352"/>
          <p:cNvSpPr/>
          <p:nvPr/>
        </p:nvSpPr>
        <p:spPr>
          <a:xfrm>
            <a:off x="3635896" y="522920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4" name="Прямоугольник 353"/>
          <p:cNvSpPr/>
          <p:nvPr/>
        </p:nvSpPr>
        <p:spPr>
          <a:xfrm>
            <a:off x="3779912" y="522920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5" name="Прямоугольник 354"/>
          <p:cNvSpPr/>
          <p:nvPr/>
        </p:nvSpPr>
        <p:spPr>
          <a:xfrm>
            <a:off x="2771800" y="508518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6" name="Прямоугольник 355"/>
          <p:cNvSpPr/>
          <p:nvPr/>
        </p:nvSpPr>
        <p:spPr>
          <a:xfrm>
            <a:off x="2915816" y="508518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7" name="Прямоугольник 356"/>
          <p:cNvSpPr/>
          <p:nvPr/>
        </p:nvSpPr>
        <p:spPr>
          <a:xfrm>
            <a:off x="3059832" y="508518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8" name="Прямоугольник 357"/>
          <p:cNvSpPr/>
          <p:nvPr/>
        </p:nvSpPr>
        <p:spPr>
          <a:xfrm>
            <a:off x="3203848" y="508518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9" name="Прямоугольник 358"/>
          <p:cNvSpPr/>
          <p:nvPr/>
        </p:nvSpPr>
        <p:spPr>
          <a:xfrm>
            <a:off x="3347864" y="508518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0" name="Прямоугольник 359"/>
          <p:cNvSpPr/>
          <p:nvPr/>
        </p:nvSpPr>
        <p:spPr>
          <a:xfrm>
            <a:off x="3491880" y="508518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1" name="Прямоугольник 360"/>
          <p:cNvSpPr/>
          <p:nvPr/>
        </p:nvSpPr>
        <p:spPr>
          <a:xfrm>
            <a:off x="3635896" y="508518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2" name="Прямоугольник 361"/>
          <p:cNvSpPr/>
          <p:nvPr/>
        </p:nvSpPr>
        <p:spPr>
          <a:xfrm>
            <a:off x="2915816" y="494116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3" name="Прямоугольник 362"/>
          <p:cNvSpPr/>
          <p:nvPr/>
        </p:nvSpPr>
        <p:spPr>
          <a:xfrm>
            <a:off x="3059832" y="494116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4" name="Прямоугольник 363"/>
          <p:cNvSpPr/>
          <p:nvPr/>
        </p:nvSpPr>
        <p:spPr>
          <a:xfrm>
            <a:off x="3203848" y="494116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5" name="Прямоугольник 364"/>
          <p:cNvSpPr/>
          <p:nvPr/>
        </p:nvSpPr>
        <p:spPr>
          <a:xfrm>
            <a:off x="3347864" y="494116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6" name="Прямоугольник 365"/>
          <p:cNvSpPr/>
          <p:nvPr/>
        </p:nvSpPr>
        <p:spPr>
          <a:xfrm>
            <a:off x="3491880" y="494116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7" name="Прямоугольник 366"/>
          <p:cNvSpPr/>
          <p:nvPr/>
        </p:nvSpPr>
        <p:spPr>
          <a:xfrm>
            <a:off x="3635896" y="494116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8" name="Прямоугольник 367"/>
          <p:cNvSpPr/>
          <p:nvPr/>
        </p:nvSpPr>
        <p:spPr>
          <a:xfrm>
            <a:off x="3059832" y="4797152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9" name="Прямоугольник 368"/>
          <p:cNvSpPr/>
          <p:nvPr/>
        </p:nvSpPr>
        <p:spPr>
          <a:xfrm>
            <a:off x="3203848" y="4797152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0" name="Прямоугольник 369"/>
          <p:cNvSpPr/>
          <p:nvPr/>
        </p:nvSpPr>
        <p:spPr>
          <a:xfrm>
            <a:off x="3347864" y="4797152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1" name="Прямоугольник 370"/>
          <p:cNvSpPr/>
          <p:nvPr/>
        </p:nvSpPr>
        <p:spPr>
          <a:xfrm>
            <a:off x="3491880" y="4797152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2" name="Прямоугольник 371"/>
          <p:cNvSpPr/>
          <p:nvPr/>
        </p:nvSpPr>
        <p:spPr>
          <a:xfrm>
            <a:off x="3203848" y="4653136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3" name="Прямоугольник 372"/>
          <p:cNvSpPr/>
          <p:nvPr/>
        </p:nvSpPr>
        <p:spPr>
          <a:xfrm>
            <a:off x="3347864" y="4653136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4" name="Прямоугольник 373"/>
          <p:cNvSpPr/>
          <p:nvPr/>
        </p:nvSpPr>
        <p:spPr>
          <a:xfrm>
            <a:off x="3491880" y="4653136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5" name="Прямоугольник 374"/>
          <p:cNvSpPr/>
          <p:nvPr/>
        </p:nvSpPr>
        <p:spPr>
          <a:xfrm>
            <a:off x="3347864" y="450912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6" name="Прямоугольник 375"/>
          <p:cNvSpPr/>
          <p:nvPr/>
        </p:nvSpPr>
        <p:spPr>
          <a:xfrm>
            <a:off x="3491880" y="450912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7" name="Прямоугольник 376"/>
          <p:cNvSpPr/>
          <p:nvPr/>
        </p:nvSpPr>
        <p:spPr>
          <a:xfrm>
            <a:off x="2627784" y="522920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7" name="Прямоугольник 476"/>
          <p:cNvSpPr/>
          <p:nvPr/>
        </p:nvSpPr>
        <p:spPr>
          <a:xfrm>
            <a:off x="2123728" y="594928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8" name="Прямоугольник 477"/>
          <p:cNvSpPr/>
          <p:nvPr/>
        </p:nvSpPr>
        <p:spPr>
          <a:xfrm>
            <a:off x="2267744" y="594928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9" name="Прямоугольник 478"/>
          <p:cNvSpPr/>
          <p:nvPr/>
        </p:nvSpPr>
        <p:spPr>
          <a:xfrm>
            <a:off x="2411760" y="594928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0" name="Прямоугольник 479"/>
          <p:cNvSpPr/>
          <p:nvPr/>
        </p:nvSpPr>
        <p:spPr>
          <a:xfrm>
            <a:off x="2555776" y="594928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1" name="Прямоугольник 480"/>
          <p:cNvSpPr/>
          <p:nvPr/>
        </p:nvSpPr>
        <p:spPr>
          <a:xfrm>
            <a:off x="2699792" y="594928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2" name="Прямоугольник 481"/>
          <p:cNvSpPr/>
          <p:nvPr/>
        </p:nvSpPr>
        <p:spPr>
          <a:xfrm>
            <a:off x="2843808" y="594928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3" name="Прямоугольник 482"/>
          <p:cNvSpPr/>
          <p:nvPr/>
        </p:nvSpPr>
        <p:spPr>
          <a:xfrm>
            <a:off x="2987824" y="594928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4" name="Прямоугольник 483"/>
          <p:cNvSpPr/>
          <p:nvPr/>
        </p:nvSpPr>
        <p:spPr>
          <a:xfrm>
            <a:off x="3131840" y="594928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5" name="Прямоугольник 484"/>
          <p:cNvSpPr/>
          <p:nvPr/>
        </p:nvSpPr>
        <p:spPr>
          <a:xfrm>
            <a:off x="3275856" y="594928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6" name="Прямоугольник 485"/>
          <p:cNvSpPr/>
          <p:nvPr/>
        </p:nvSpPr>
        <p:spPr>
          <a:xfrm>
            <a:off x="3419872" y="594928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7" name="Прямоугольник 486"/>
          <p:cNvSpPr/>
          <p:nvPr/>
        </p:nvSpPr>
        <p:spPr>
          <a:xfrm>
            <a:off x="3563888" y="594928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8" name="Прямоугольник 487"/>
          <p:cNvSpPr/>
          <p:nvPr/>
        </p:nvSpPr>
        <p:spPr>
          <a:xfrm>
            <a:off x="3707904" y="594928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9" name="Прямоугольник 488"/>
          <p:cNvSpPr/>
          <p:nvPr/>
        </p:nvSpPr>
        <p:spPr>
          <a:xfrm>
            <a:off x="3851920" y="594928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0" name="Прямоугольник 489"/>
          <p:cNvSpPr/>
          <p:nvPr/>
        </p:nvSpPr>
        <p:spPr>
          <a:xfrm>
            <a:off x="3995936" y="594928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1" name="Прямоугольник 490"/>
          <p:cNvSpPr/>
          <p:nvPr/>
        </p:nvSpPr>
        <p:spPr>
          <a:xfrm>
            <a:off x="4139952" y="594928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3" name="Прямоугольник 492"/>
          <p:cNvSpPr/>
          <p:nvPr/>
        </p:nvSpPr>
        <p:spPr>
          <a:xfrm>
            <a:off x="2267744" y="580526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4" name="Прямоугольник 493"/>
          <p:cNvSpPr/>
          <p:nvPr/>
        </p:nvSpPr>
        <p:spPr>
          <a:xfrm>
            <a:off x="2411760" y="580526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5" name="Прямоугольник 494"/>
          <p:cNvSpPr/>
          <p:nvPr/>
        </p:nvSpPr>
        <p:spPr>
          <a:xfrm>
            <a:off x="2555776" y="580526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6" name="Прямоугольник 495"/>
          <p:cNvSpPr/>
          <p:nvPr/>
        </p:nvSpPr>
        <p:spPr>
          <a:xfrm>
            <a:off x="2699792" y="580526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7" name="Прямоугольник 496"/>
          <p:cNvSpPr/>
          <p:nvPr/>
        </p:nvSpPr>
        <p:spPr>
          <a:xfrm>
            <a:off x="2843808" y="580526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8" name="Прямоугольник 497"/>
          <p:cNvSpPr/>
          <p:nvPr/>
        </p:nvSpPr>
        <p:spPr>
          <a:xfrm>
            <a:off x="2987824" y="580526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9" name="Прямоугольник 498"/>
          <p:cNvSpPr/>
          <p:nvPr/>
        </p:nvSpPr>
        <p:spPr>
          <a:xfrm>
            <a:off x="3131840" y="580526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0" name="Прямоугольник 499"/>
          <p:cNvSpPr/>
          <p:nvPr/>
        </p:nvSpPr>
        <p:spPr>
          <a:xfrm>
            <a:off x="3275856" y="580526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1" name="Прямоугольник 500"/>
          <p:cNvSpPr/>
          <p:nvPr/>
        </p:nvSpPr>
        <p:spPr>
          <a:xfrm>
            <a:off x="3419872" y="580526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2" name="Прямоугольник 501"/>
          <p:cNvSpPr/>
          <p:nvPr/>
        </p:nvSpPr>
        <p:spPr>
          <a:xfrm>
            <a:off x="3563888" y="580526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3" name="Прямоугольник 502"/>
          <p:cNvSpPr/>
          <p:nvPr/>
        </p:nvSpPr>
        <p:spPr>
          <a:xfrm>
            <a:off x="3707904" y="580526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4" name="Прямоугольник 503"/>
          <p:cNvSpPr/>
          <p:nvPr/>
        </p:nvSpPr>
        <p:spPr>
          <a:xfrm>
            <a:off x="3851920" y="580526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5" name="Прямоугольник 504"/>
          <p:cNvSpPr/>
          <p:nvPr/>
        </p:nvSpPr>
        <p:spPr>
          <a:xfrm>
            <a:off x="3995936" y="580526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8" name="Прямоугольник 507"/>
          <p:cNvSpPr/>
          <p:nvPr/>
        </p:nvSpPr>
        <p:spPr>
          <a:xfrm>
            <a:off x="2411760" y="566124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9" name="Прямоугольник 508"/>
          <p:cNvSpPr/>
          <p:nvPr/>
        </p:nvSpPr>
        <p:spPr>
          <a:xfrm>
            <a:off x="2555776" y="566124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0" name="Прямоугольник 509"/>
          <p:cNvSpPr/>
          <p:nvPr/>
        </p:nvSpPr>
        <p:spPr>
          <a:xfrm>
            <a:off x="2699792" y="566124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1" name="Прямоугольник 510"/>
          <p:cNvSpPr/>
          <p:nvPr/>
        </p:nvSpPr>
        <p:spPr>
          <a:xfrm>
            <a:off x="2843808" y="566124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2" name="Прямоугольник 511"/>
          <p:cNvSpPr/>
          <p:nvPr/>
        </p:nvSpPr>
        <p:spPr>
          <a:xfrm>
            <a:off x="2987824" y="566124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3" name="Прямоугольник 512"/>
          <p:cNvSpPr/>
          <p:nvPr/>
        </p:nvSpPr>
        <p:spPr>
          <a:xfrm>
            <a:off x="3131840" y="566124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4" name="Прямоугольник 513"/>
          <p:cNvSpPr/>
          <p:nvPr/>
        </p:nvSpPr>
        <p:spPr>
          <a:xfrm>
            <a:off x="3275856" y="566124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5" name="Прямоугольник 514"/>
          <p:cNvSpPr/>
          <p:nvPr/>
        </p:nvSpPr>
        <p:spPr>
          <a:xfrm>
            <a:off x="3419872" y="566124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6" name="Прямоугольник 515"/>
          <p:cNvSpPr/>
          <p:nvPr/>
        </p:nvSpPr>
        <p:spPr>
          <a:xfrm>
            <a:off x="3563888" y="566124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7" name="Прямоугольник 516"/>
          <p:cNvSpPr/>
          <p:nvPr/>
        </p:nvSpPr>
        <p:spPr>
          <a:xfrm>
            <a:off x="3707904" y="566124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8" name="Прямоугольник 517"/>
          <p:cNvSpPr/>
          <p:nvPr/>
        </p:nvSpPr>
        <p:spPr>
          <a:xfrm>
            <a:off x="3851920" y="566124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9" name="Прямоугольник 518"/>
          <p:cNvSpPr/>
          <p:nvPr/>
        </p:nvSpPr>
        <p:spPr>
          <a:xfrm>
            <a:off x="3995936" y="566124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1" name="Прямоугольник 520"/>
          <p:cNvSpPr/>
          <p:nvPr/>
        </p:nvSpPr>
        <p:spPr>
          <a:xfrm>
            <a:off x="2555776" y="5517232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2" name="Прямоугольник 521"/>
          <p:cNvSpPr/>
          <p:nvPr/>
        </p:nvSpPr>
        <p:spPr>
          <a:xfrm>
            <a:off x="2699792" y="5517232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3" name="Прямоугольник 522"/>
          <p:cNvSpPr/>
          <p:nvPr/>
        </p:nvSpPr>
        <p:spPr>
          <a:xfrm>
            <a:off x="2843808" y="5517232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4" name="Прямоугольник 523"/>
          <p:cNvSpPr/>
          <p:nvPr/>
        </p:nvSpPr>
        <p:spPr>
          <a:xfrm>
            <a:off x="2987824" y="5517232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5" name="Прямоугольник 524"/>
          <p:cNvSpPr/>
          <p:nvPr/>
        </p:nvSpPr>
        <p:spPr>
          <a:xfrm>
            <a:off x="3131840" y="5517232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6" name="Прямоугольник 525"/>
          <p:cNvSpPr/>
          <p:nvPr/>
        </p:nvSpPr>
        <p:spPr>
          <a:xfrm>
            <a:off x="3275856" y="5517232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7" name="Прямоугольник 526"/>
          <p:cNvSpPr/>
          <p:nvPr/>
        </p:nvSpPr>
        <p:spPr>
          <a:xfrm>
            <a:off x="3419872" y="5517232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8" name="Прямоугольник 527"/>
          <p:cNvSpPr/>
          <p:nvPr/>
        </p:nvSpPr>
        <p:spPr>
          <a:xfrm>
            <a:off x="3563888" y="5517232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9" name="Прямоугольник 528"/>
          <p:cNvSpPr/>
          <p:nvPr/>
        </p:nvSpPr>
        <p:spPr>
          <a:xfrm>
            <a:off x="3707904" y="5517232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0" name="Прямоугольник 529"/>
          <p:cNvSpPr/>
          <p:nvPr/>
        </p:nvSpPr>
        <p:spPr>
          <a:xfrm>
            <a:off x="3851920" y="5517232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3" name="Прямоугольник 532"/>
          <p:cNvSpPr/>
          <p:nvPr/>
        </p:nvSpPr>
        <p:spPr>
          <a:xfrm>
            <a:off x="2699792" y="5373216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4" name="Прямоугольник 533"/>
          <p:cNvSpPr/>
          <p:nvPr/>
        </p:nvSpPr>
        <p:spPr>
          <a:xfrm>
            <a:off x="2843808" y="5373216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5" name="Прямоугольник 534"/>
          <p:cNvSpPr/>
          <p:nvPr/>
        </p:nvSpPr>
        <p:spPr>
          <a:xfrm>
            <a:off x="2987824" y="5373216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6" name="Прямоугольник 535"/>
          <p:cNvSpPr/>
          <p:nvPr/>
        </p:nvSpPr>
        <p:spPr>
          <a:xfrm>
            <a:off x="3131840" y="5373216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7" name="Прямоугольник 536"/>
          <p:cNvSpPr/>
          <p:nvPr/>
        </p:nvSpPr>
        <p:spPr>
          <a:xfrm>
            <a:off x="3275856" y="5373216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8" name="Прямоугольник 537"/>
          <p:cNvSpPr/>
          <p:nvPr/>
        </p:nvSpPr>
        <p:spPr>
          <a:xfrm>
            <a:off x="3419872" y="5373216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9" name="Прямоугольник 538"/>
          <p:cNvSpPr/>
          <p:nvPr/>
        </p:nvSpPr>
        <p:spPr>
          <a:xfrm>
            <a:off x="3563888" y="5373216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0" name="Прямоугольник 539"/>
          <p:cNvSpPr/>
          <p:nvPr/>
        </p:nvSpPr>
        <p:spPr>
          <a:xfrm>
            <a:off x="3707904" y="5373216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1" name="Прямоугольник 540"/>
          <p:cNvSpPr/>
          <p:nvPr/>
        </p:nvSpPr>
        <p:spPr>
          <a:xfrm>
            <a:off x="3851920" y="5373216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2" name="Прямоугольник 541"/>
          <p:cNvSpPr/>
          <p:nvPr/>
        </p:nvSpPr>
        <p:spPr>
          <a:xfrm>
            <a:off x="2843808" y="522920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3" name="Прямоугольник 542"/>
          <p:cNvSpPr/>
          <p:nvPr/>
        </p:nvSpPr>
        <p:spPr>
          <a:xfrm>
            <a:off x="2987824" y="522920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4" name="Прямоугольник 543"/>
          <p:cNvSpPr/>
          <p:nvPr/>
        </p:nvSpPr>
        <p:spPr>
          <a:xfrm>
            <a:off x="3131840" y="522920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5" name="Прямоугольник 544"/>
          <p:cNvSpPr/>
          <p:nvPr/>
        </p:nvSpPr>
        <p:spPr>
          <a:xfrm>
            <a:off x="3275856" y="522920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6" name="Прямоугольник 545"/>
          <p:cNvSpPr/>
          <p:nvPr/>
        </p:nvSpPr>
        <p:spPr>
          <a:xfrm>
            <a:off x="3419872" y="522920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7" name="Прямоугольник 546"/>
          <p:cNvSpPr/>
          <p:nvPr/>
        </p:nvSpPr>
        <p:spPr>
          <a:xfrm>
            <a:off x="3563888" y="522920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8" name="Прямоугольник 547"/>
          <p:cNvSpPr/>
          <p:nvPr/>
        </p:nvSpPr>
        <p:spPr>
          <a:xfrm>
            <a:off x="3707904" y="522920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0" name="Прямоугольник 549"/>
          <p:cNvSpPr/>
          <p:nvPr/>
        </p:nvSpPr>
        <p:spPr>
          <a:xfrm>
            <a:off x="2843808" y="508518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1" name="Прямоугольник 550"/>
          <p:cNvSpPr/>
          <p:nvPr/>
        </p:nvSpPr>
        <p:spPr>
          <a:xfrm>
            <a:off x="2987824" y="508518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2" name="Прямоугольник 551"/>
          <p:cNvSpPr/>
          <p:nvPr/>
        </p:nvSpPr>
        <p:spPr>
          <a:xfrm>
            <a:off x="3131840" y="508518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3" name="Прямоугольник 552"/>
          <p:cNvSpPr/>
          <p:nvPr/>
        </p:nvSpPr>
        <p:spPr>
          <a:xfrm>
            <a:off x="3275856" y="508518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4" name="Прямоугольник 553"/>
          <p:cNvSpPr/>
          <p:nvPr/>
        </p:nvSpPr>
        <p:spPr>
          <a:xfrm>
            <a:off x="3419872" y="508518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5" name="Прямоугольник 554"/>
          <p:cNvSpPr/>
          <p:nvPr/>
        </p:nvSpPr>
        <p:spPr>
          <a:xfrm>
            <a:off x="3563888" y="508518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6" name="Прямоугольник 555"/>
          <p:cNvSpPr/>
          <p:nvPr/>
        </p:nvSpPr>
        <p:spPr>
          <a:xfrm>
            <a:off x="3707904" y="508518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7" name="Прямоугольник 556"/>
          <p:cNvSpPr/>
          <p:nvPr/>
        </p:nvSpPr>
        <p:spPr>
          <a:xfrm>
            <a:off x="2987824" y="494116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8" name="Прямоугольник 557"/>
          <p:cNvSpPr/>
          <p:nvPr/>
        </p:nvSpPr>
        <p:spPr>
          <a:xfrm>
            <a:off x="3131840" y="494116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9" name="Прямоугольник 558"/>
          <p:cNvSpPr/>
          <p:nvPr/>
        </p:nvSpPr>
        <p:spPr>
          <a:xfrm>
            <a:off x="3275856" y="494116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0" name="Прямоугольник 559"/>
          <p:cNvSpPr/>
          <p:nvPr/>
        </p:nvSpPr>
        <p:spPr>
          <a:xfrm>
            <a:off x="3419872" y="494116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1" name="Прямоугольник 560"/>
          <p:cNvSpPr/>
          <p:nvPr/>
        </p:nvSpPr>
        <p:spPr>
          <a:xfrm>
            <a:off x="3563888" y="494116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3" name="Прямоугольник 562"/>
          <p:cNvSpPr/>
          <p:nvPr/>
        </p:nvSpPr>
        <p:spPr>
          <a:xfrm>
            <a:off x="3131840" y="4797152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4" name="Прямоугольник 563"/>
          <p:cNvSpPr/>
          <p:nvPr/>
        </p:nvSpPr>
        <p:spPr>
          <a:xfrm>
            <a:off x="3275856" y="4797152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5" name="Прямоугольник 564"/>
          <p:cNvSpPr/>
          <p:nvPr/>
        </p:nvSpPr>
        <p:spPr>
          <a:xfrm>
            <a:off x="3419872" y="4797152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6" name="Прямоугольник 565"/>
          <p:cNvSpPr/>
          <p:nvPr/>
        </p:nvSpPr>
        <p:spPr>
          <a:xfrm>
            <a:off x="3563888" y="4797152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7" name="Прямоугольник 566"/>
          <p:cNvSpPr/>
          <p:nvPr/>
        </p:nvSpPr>
        <p:spPr>
          <a:xfrm>
            <a:off x="3275856" y="4653136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8" name="Прямоугольник 567"/>
          <p:cNvSpPr/>
          <p:nvPr/>
        </p:nvSpPr>
        <p:spPr>
          <a:xfrm>
            <a:off x="3419872" y="4653136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9" name="Прямоугольник 568"/>
          <p:cNvSpPr/>
          <p:nvPr/>
        </p:nvSpPr>
        <p:spPr>
          <a:xfrm>
            <a:off x="3563888" y="4653136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0" name="Прямоугольник 569"/>
          <p:cNvSpPr/>
          <p:nvPr/>
        </p:nvSpPr>
        <p:spPr>
          <a:xfrm>
            <a:off x="3419872" y="450912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4" name="Прямоугольник 573"/>
          <p:cNvSpPr/>
          <p:nvPr/>
        </p:nvSpPr>
        <p:spPr>
          <a:xfrm>
            <a:off x="3419872" y="436510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5" name="TextBox 574"/>
          <p:cNvSpPr txBox="1"/>
          <p:nvPr/>
        </p:nvSpPr>
        <p:spPr>
          <a:xfrm>
            <a:off x="971600" y="2276872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MSAA</a:t>
            </a:r>
            <a:endParaRPr lang="ru-RU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6" name="TextBox 575"/>
          <p:cNvSpPr txBox="1"/>
          <p:nvPr/>
        </p:nvSpPr>
        <p:spPr>
          <a:xfrm>
            <a:off x="971600" y="4437112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2x MSAA</a:t>
            </a:r>
            <a:endParaRPr lang="ru-RU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Текстуры</a:t>
            </a:r>
            <a:br>
              <a:rPr lang="ru-RU" dirty="0" smtClean="0"/>
            </a:br>
            <a:endParaRPr lang="ru-RU" dirty="0"/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1D		</a:t>
            </a:r>
            <a:r>
              <a:rPr lang="en-US" dirty="0" smtClean="0">
                <a:solidFill>
                  <a:srgbClr val="FFFF00"/>
                </a:solidFill>
              </a:rPr>
              <a:t>x</a:t>
            </a:r>
          </a:p>
          <a:p>
            <a:r>
              <a:rPr lang="en-US" dirty="0" smtClean="0"/>
              <a:t>2D		</a:t>
            </a:r>
            <a:r>
              <a:rPr lang="en-US" dirty="0" smtClean="0">
                <a:solidFill>
                  <a:srgbClr val="FFFF00"/>
                </a:solidFill>
              </a:rPr>
              <a:t>x, y</a:t>
            </a:r>
          </a:p>
          <a:p>
            <a:r>
              <a:rPr lang="en-US" dirty="0" smtClean="0"/>
              <a:t>3D		</a:t>
            </a:r>
            <a:r>
              <a:rPr lang="en-US" dirty="0" smtClean="0">
                <a:solidFill>
                  <a:srgbClr val="FFFF00"/>
                </a:solidFill>
              </a:rPr>
              <a:t>x, y, z</a:t>
            </a:r>
          </a:p>
          <a:p>
            <a:r>
              <a:rPr lang="en-US" dirty="0" smtClean="0"/>
              <a:t>CUBE	</a:t>
            </a:r>
            <a:r>
              <a:rPr lang="en-US" dirty="0" smtClean="0">
                <a:solidFill>
                  <a:srgbClr val="FFFF00"/>
                </a:solidFill>
              </a:rPr>
              <a:t>x, y, z (</a:t>
            </a:r>
            <a:r>
              <a:rPr lang="ru-RU" dirty="0" smtClean="0">
                <a:solidFill>
                  <a:srgbClr val="FFFF00"/>
                </a:solidFill>
              </a:rPr>
              <a:t>напр.</a:t>
            </a:r>
            <a:r>
              <a:rPr lang="en-US" dirty="0" smtClean="0">
                <a:solidFill>
                  <a:srgbClr val="FFFF00"/>
                </a:solidFill>
              </a:rPr>
              <a:t>)</a:t>
            </a:r>
          </a:p>
          <a:p>
            <a:r>
              <a:rPr lang="en-US" dirty="0" smtClean="0"/>
              <a:t>Texture Arrays</a:t>
            </a:r>
          </a:p>
          <a:p>
            <a:pPr lvl="1"/>
            <a:r>
              <a:rPr lang="en-US" dirty="0" smtClean="0">
                <a:solidFill>
                  <a:srgbClr val="FFFF00"/>
                </a:solidFill>
              </a:rPr>
              <a:t>x, y, z (</a:t>
            </a:r>
            <a:r>
              <a:rPr lang="ru-RU" dirty="0" smtClean="0">
                <a:solidFill>
                  <a:srgbClr val="FFFF00"/>
                </a:solidFill>
              </a:rPr>
              <a:t>индекс</a:t>
            </a:r>
            <a:r>
              <a:rPr lang="en-US" dirty="0" smtClean="0">
                <a:solidFill>
                  <a:srgbClr val="FFFF00"/>
                </a:solidFill>
              </a:rPr>
              <a:t>) 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5" name="Содержимое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Фильтрация:</a:t>
            </a:r>
          </a:p>
          <a:p>
            <a:pPr lvl="1"/>
            <a:r>
              <a:rPr lang="en-US" dirty="0" smtClean="0"/>
              <a:t>Nearest</a:t>
            </a:r>
          </a:p>
          <a:p>
            <a:pPr lvl="1"/>
            <a:r>
              <a:rPr lang="en-US" dirty="0" smtClean="0"/>
              <a:t>Linear</a:t>
            </a:r>
          </a:p>
          <a:p>
            <a:pPr lvl="1"/>
            <a:r>
              <a:rPr lang="en-US" dirty="0" smtClean="0"/>
              <a:t>Linear </a:t>
            </a:r>
            <a:r>
              <a:rPr lang="en-US" dirty="0" err="1" smtClean="0"/>
              <a:t>Mipmap</a:t>
            </a:r>
            <a:r>
              <a:rPr lang="en-US" dirty="0" smtClean="0"/>
              <a:t> Linear</a:t>
            </a:r>
          </a:p>
          <a:p>
            <a:pPr lvl="1"/>
            <a:r>
              <a:rPr lang="en-US" dirty="0" smtClean="0"/>
              <a:t>Anisotropic</a:t>
            </a:r>
          </a:p>
          <a:p>
            <a:r>
              <a:rPr lang="ru-RU" dirty="0" smtClean="0"/>
              <a:t>Адресация:</a:t>
            </a:r>
          </a:p>
          <a:p>
            <a:pPr lvl="1"/>
            <a:r>
              <a:rPr lang="en-US" dirty="0" smtClean="0"/>
              <a:t>Wrap</a:t>
            </a:r>
          </a:p>
          <a:p>
            <a:pPr lvl="1"/>
            <a:r>
              <a:rPr lang="en-US" dirty="0" smtClean="0"/>
              <a:t>Clamp</a:t>
            </a:r>
          </a:p>
          <a:p>
            <a:pPr lvl="1"/>
            <a:r>
              <a:rPr lang="en-US" dirty="0" smtClean="0"/>
              <a:t>Clamp to Edge</a:t>
            </a:r>
          </a:p>
          <a:p>
            <a:pPr lvl="1"/>
            <a:r>
              <a:rPr lang="en-US" dirty="0" smtClean="0"/>
              <a:t>Mirror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Шейдеры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699792" y="1783560"/>
            <a:ext cx="5987008" cy="4572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Vertex </a:t>
            </a:r>
            <a:r>
              <a:rPr lang="en-US" dirty="0" err="1" smtClean="0"/>
              <a:t>Shaders</a:t>
            </a:r>
            <a:endParaRPr lang="en-US" dirty="0" smtClean="0"/>
          </a:p>
          <a:p>
            <a:pPr lvl="1"/>
            <a:r>
              <a:rPr lang="ru-RU" dirty="0" smtClean="0">
                <a:solidFill>
                  <a:srgbClr val="FFFF00"/>
                </a:solidFill>
              </a:rPr>
              <a:t>Вычисление позиции вершины и текстурных координат (</a:t>
            </a:r>
            <a:r>
              <a:rPr lang="en-US" dirty="0" smtClean="0">
                <a:solidFill>
                  <a:srgbClr val="FFFF00"/>
                </a:solidFill>
              </a:rPr>
              <a:t>DX8</a:t>
            </a:r>
            <a:r>
              <a:rPr lang="ru-RU" dirty="0" smtClean="0">
                <a:solidFill>
                  <a:srgbClr val="FFFF00"/>
                </a:solidFill>
              </a:rPr>
              <a:t>)</a:t>
            </a:r>
            <a:endParaRPr lang="en-US" dirty="0" smtClean="0">
              <a:solidFill>
                <a:srgbClr val="FFFF00"/>
              </a:solidFill>
            </a:endParaRPr>
          </a:p>
          <a:p>
            <a:r>
              <a:rPr lang="en-US" dirty="0" smtClean="0"/>
              <a:t>Geometry </a:t>
            </a:r>
            <a:r>
              <a:rPr lang="en-US" dirty="0" err="1" smtClean="0"/>
              <a:t>Shaders</a:t>
            </a:r>
            <a:endParaRPr lang="ru-RU" dirty="0" smtClean="0"/>
          </a:p>
          <a:p>
            <a:pPr lvl="1"/>
            <a:r>
              <a:rPr lang="ru-RU" dirty="0" smtClean="0">
                <a:solidFill>
                  <a:srgbClr val="FFFF00"/>
                </a:solidFill>
              </a:rPr>
              <a:t>Создание геометрии</a:t>
            </a:r>
            <a:r>
              <a:rPr lang="en-US" dirty="0" smtClean="0">
                <a:solidFill>
                  <a:srgbClr val="FFFF00"/>
                </a:solidFill>
              </a:rPr>
              <a:t> (DX10)</a:t>
            </a:r>
          </a:p>
          <a:p>
            <a:r>
              <a:rPr lang="en-US" dirty="0" smtClean="0"/>
              <a:t>Pixel </a:t>
            </a:r>
            <a:r>
              <a:rPr lang="en-US" dirty="0" err="1" smtClean="0"/>
              <a:t>Shaders</a:t>
            </a:r>
            <a:endParaRPr lang="ru-RU" dirty="0" smtClean="0"/>
          </a:p>
          <a:p>
            <a:pPr lvl="1"/>
            <a:r>
              <a:rPr lang="ru-RU" dirty="0" smtClean="0">
                <a:solidFill>
                  <a:srgbClr val="FFFF00"/>
                </a:solidFill>
              </a:rPr>
              <a:t>Вычисление цвета и глубины фрагмента</a:t>
            </a:r>
            <a:r>
              <a:rPr lang="en-US" dirty="0" smtClean="0">
                <a:solidFill>
                  <a:srgbClr val="FFFF00"/>
                </a:solidFill>
              </a:rPr>
              <a:t> (DX8)</a:t>
            </a:r>
          </a:p>
          <a:p>
            <a:endParaRPr lang="en-US" dirty="0" smtClean="0"/>
          </a:p>
          <a:p>
            <a:r>
              <a:rPr lang="en-US" dirty="0" smtClean="0"/>
              <a:t>Compute </a:t>
            </a:r>
            <a:r>
              <a:rPr lang="en-US" dirty="0" err="1" smtClean="0"/>
              <a:t>Shaders</a:t>
            </a:r>
            <a:endParaRPr lang="ru-RU" dirty="0" smtClean="0"/>
          </a:p>
          <a:p>
            <a:pPr lvl="1"/>
            <a:r>
              <a:rPr lang="ru-RU" dirty="0" smtClean="0">
                <a:solidFill>
                  <a:srgbClr val="FFFF00"/>
                </a:solidFill>
              </a:rPr>
              <a:t>Вычисления общего назначения</a:t>
            </a:r>
            <a:r>
              <a:rPr lang="en-US" dirty="0" smtClean="0">
                <a:solidFill>
                  <a:srgbClr val="FFFF00"/>
                </a:solidFill>
              </a:rPr>
              <a:t> (DX11)</a:t>
            </a:r>
            <a:endParaRPr lang="ru-RU" dirty="0">
              <a:solidFill>
                <a:srgbClr val="FFFF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71600" y="1916832"/>
            <a:ext cx="1440160" cy="936104"/>
          </a:xfrm>
          <a:prstGeom prst="rect">
            <a:avLst/>
          </a:prstGeom>
          <a:solidFill>
            <a:srgbClr val="800000">
              <a:alpha val="50196"/>
            </a:srgbClr>
          </a:solidFill>
          <a:ln w="12700">
            <a:solidFill>
              <a:srgbClr val="FFFFF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Vertex processing (VS)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/>
              <a:t> vertex data 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/>
              <a:t> texture data</a:t>
            </a:r>
            <a:endParaRPr lang="ru-RU" sz="12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971600" y="2996952"/>
            <a:ext cx="1440160" cy="648072"/>
          </a:xfrm>
          <a:prstGeom prst="rect">
            <a:avLst/>
          </a:prstGeom>
          <a:solidFill>
            <a:srgbClr val="800000">
              <a:alpha val="50196"/>
            </a:srgbClr>
          </a:solidFill>
          <a:ln w="12700">
            <a:solidFill>
              <a:srgbClr val="FFFFF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Geometry</a:t>
            </a:r>
          </a:p>
          <a:p>
            <a:r>
              <a:rPr lang="en-US" sz="1400" dirty="0" smtClean="0"/>
              <a:t>Processing (GS)</a:t>
            </a:r>
            <a:endParaRPr lang="ru-RU" sz="14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971600" y="3789040"/>
            <a:ext cx="1440160" cy="648072"/>
          </a:xfrm>
          <a:prstGeom prst="rect">
            <a:avLst/>
          </a:prstGeom>
          <a:solidFill>
            <a:srgbClr val="800000">
              <a:alpha val="50196"/>
            </a:srgbClr>
          </a:solidFill>
          <a:ln w="12700">
            <a:solidFill>
              <a:srgbClr val="FFFFF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Pixel</a:t>
            </a:r>
          </a:p>
          <a:p>
            <a:r>
              <a:rPr lang="en-US" sz="1400" dirty="0" smtClean="0"/>
              <a:t>Processing (PS)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prstClr val="white"/>
                </a:solidFill>
              </a:rPr>
              <a:t> texture data</a:t>
            </a:r>
            <a:endParaRPr lang="ru-RU" sz="14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971600" y="4581128"/>
            <a:ext cx="1440160" cy="648072"/>
          </a:xfrm>
          <a:prstGeom prst="rect">
            <a:avLst/>
          </a:prstGeom>
          <a:solidFill>
            <a:srgbClr val="00576E"/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Pixel</a:t>
            </a:r>
          </a:p>
          <a:p>
            <a:r>
              <a:rPr lang="en-US" sz="1400" dirty="0" smtClean="0"/>
              <a:t>Rendering</a:t>
            </a:r>
            <a:endParaRPr lang="ru-RU" sz="1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971600" y="5589240"/>
            <a:ext cx="1440160" cy="648072"/>
          </a:xfrm>
          <a:prstGeom prst="rect">
            <a:avLst/>
          </a:prstGeom>
          <a:solidFill>
            <a:srgbClr val="800000">
              <a:alpha val="50196"/>
            </a:srgbClr>
          </a:solidFill>
          <a:ln w="12700">
            <a:solidFill>
              <a:srgbClr val="FFFFF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Computing</a:t>
            </a:r>
            <a:endParaRPr lang="ru-RU" sz="1400" dirty="0"/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1691680" y="2852936"/>
            <a:ext cx="0" cy="144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>
            <a:off x="1691680" y="3645024"/>
            <a:ext cx="0" cy="144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>
            <a:off x="1691680" y="4437112"/>
            <a:ext cx="0" cy="144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dirty="0" smtClean="0"/>
              <a:t>Запрос на перекрытие и условный </a:t>
            </a:r>
            <a:r>
              <a:rPr lang="ru-RU" sz="2800" dirty="0" err="1" smtClean="0"/>
              <a:t>рендеринг</a:t>
            </a:r>
            <a:r>
              <a:rPr lang="ru-RU" sz="2800" dirty="0" smtClean="0"/>
              <a:t/>
            </a:r>
            <a:br>
              <a:rPr lang="ru-RU" sz="2800" dirty="0" smtClean="0"/>
            </a:br>
            <a:endParaRPr lang="ru-RU" sz="2800" dirty="0"/>
          </a:p>
        </p:txBody>
      </p:sp>
      <p:sp>
        <p:nvSpPr>
          <p:cNvPr id="4" name="Текст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Occlusion Query</a:t>
            </a:r>
            <a:endParaRPr lang="ru-RU" dirty="0"/>
          </a:p>
        </p:txBody>
      </p:sp>
      <p:sp>
        <p:nvSpPr>
          <p:cNvPr id="8" name="Содержимое 7"/>
          <p:cNvSpPr>
            <a:spLocks noGrp="1"/>
          </p:cNvSpPr>
          <p:nvPr>
            <p:ph sz="half" idx="2"/>
          </p:nvPr>
        </p:nvSpPr>
        <p:spPr>
          <a:xfrm>
            <a:off x="5292080" y="1772816"/>
            <a:ext cx="3617888" cy="4525963"/>
          </a:xfrm>
        </p:spPr>
        <p:txBody>
          <a:bodyPr/>
          <a:lstStyle/>
          <a:p>
            <a:r>
              <a:rPr lang="en-US" dirty="0" smtClean="0"/>
              <a:t>Conditional Rendering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251520" y="2420888"/>
            <a:ext cx="1440160" cy="432048"/>
          </a:xfrm>
          <a:prstGeom prst="rect">
            <a:avLst/>
          </a:prstGeom>
          <a:solidFill>
            <a:srgbClr val="00576E"/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Occ</a:t>
            </a:r>
            <a:r>
              <a:rPr lang="en-US" dirty="0" smtClean="0"/>
              <a:t> Query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251520" y="3573016"/>
            <a:ext cx="1440160" cy="432048"/>
          </a:xfrm>
          <a:prstGeom prst="rect">
            <a:avLst/>
          </a:prstGeom>
          <a:solidFill>
            <a:srgbClr val="00576E"/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251520" y="4725144"/>
            <a:ext cx="1440160" cy="432048"/>
          </a:xfrm>
          <a:prstGeom prst="rect">
            <a:avLst/>
          </a:prstGeom>
          <a:solidFill>
            <a:srgbClr val="00576E"/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Is Ready?</a:t>
            </a:r>
            <a:endParaRPr lang="ru-RU" dirty="0"/>
          </a:p>
        </p:txBody>
      </p:sp>
      <p:cxnSp>
        <p:nvCxnSpPr>
          <p:cNvPr id="17" name="Прямая со стрелкой 16"/>
          <p:cNvCxnSpPr/>
          <p:nvPr/>
        </p:nvCxnSpPr>
        <p:spPr>
          <a:xfrm>
            <a:off x="971600" y="2852936"/>
            <a:ext cx="0" cy="144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>
            <a:off x="971600" y="3429000"/>
            <a:ext cx="0" cy="144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>
            <a:off x="971600" y="4005064"/>
            <a:ext cx="0" cy="144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>
            <a:off x="971600" y="4581128"/>
            <a:ext cx="0" cy="144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>
            <a:off x="971600" y="5157192"/>
            <a:ext cx="0" cy="144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Равнобедренный треугольник 23"/>
          <p:cNvSpPr/>
          <p:nvPr/>
        </p:nvSpPr>
        <p:spPr>
          <a:xfrm>
            <a:off x="3661310" y="2492896"/>
            <a:ext cx="982697" cy="1656184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2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3" name="Равнобедренный треугольник 22"/>
          <p:cNvSpPr/>
          <p:nvPr/>
        </p:nvSpPr>
        <p:spPr>
          <a:xfrm>
            <a:off x="2915816" y="2348880"/>
            <a:ext cx="2088232" cy="1296144"/>
          </a:xfrm>
          <a:prstGeom prst="triangle">
            <a:avLst>
              <a:gd name="adj" fmla="val 273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1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251520" y="2996952"/>
            <a:ext cx="1440160" cy="432048"/>
          </a:xfrm>
          <a:prstGeom prst="rect">
            <a:avLst/>
          </a:prstGeom>
          <a:solidFill>
            <a:srgbClr val="00576E"/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Прямоугольник 25"/>
          <p:cNvSpPr/>
          <p:nvPr/>
        </p:nvSpPr>
        <p:spPr>
          <a:xfrm>
            <a:off x="251520" y="4149080"/>
            <a:ext cx="1440160" cy="432048"/>
          </a:xfrm>
          <a:prstGeom prst="rect">
            <a:avLst/>
          </a:prstGeom>
          <a:solidFill>
            <a:srgbClr val="00576E"/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</a:t>
            </a:r>
            <a:endParaRPr lang="ru-RU" dirty="0"/>
          </a:p>
        </p:txBody>
      </p:sp>
      <p:sp>
        <p:nvSpPr>
          <p:cNvPr id="32" name="Прямоугольник 31"/>
          <p:cNvSpPr/>
          <p:nvPr/>
        </p:nvSpPr>
        <p:spPr>
          <a:xfrm>
            <a:off x="2195736" y="2924944"/>
            <a:ext cx="432048" cy="1584176"/>
          </a:xfrm>
          <a:prstGeom prst="rect">
            <a:avLst/>
          </a:prstGeom>
          <a:solidFill>
            <a:srgbClr val="00576E"/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Прямоугольник 32"/>
          <p:cNvSpPr/>
          <p:nvPr/>
        </p:nvSpPr>
        <p:spPr>
          <a:xfrm>
            <a:off x="2195736" y="2708920"/>
            <a:ext cx="432048" cy="152400"/>
          </a:xfrm>
          <a:prstGeom prst="rect">
            <a:avLst/>
          </a:prstGeom>
          <a:solidFill>
            <a:srgbClr val="00576E"/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4" name="Прямоугольник 33"/>
          <p:cNvSpPr/>
          <p:nvPr/>
        </p:nvSpPr>
        <p:spPr>
          <a:xfrm>
            <a:off x="2195736" y="4581128"/>
            <a:ext cx="432048" cy="144016"/>
          </a:xfrm>
          <a:prstGeom prst="rect">
            <a:avLst/>
          </a:prstGeom>
          <a:solidFill>
            <a:srgbClr val="00576E"/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36" name="Соединительная линия уступом 35"/>
          <p:cNvCxnSpPr>
            <a:stCxn id="9" idx="3"/>
            <a:endCxn id="33" idx="1"/>
          </p:cNvCxnSpPr>
          <p:nvPr/>
        </p:nvCxnSpPr>
        <p:spPr>
          <a:xfrm>
            <a:off x="1691680" y="2636912"/>
            <a:ext cx="504056" cy="14820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Соединительная линия уступом 39"/>
          <p:cNvCxnSpPr>
            <a:stCxn id="33" idx="1"/>
            <a:endCxn id="13" idx="3"/>
          </p:cNvCxnSpPr>
          <p:nvPr/>
        </p:nvCxnSpPr>
        <p:spPr>
          <a:xfrm rot="10800000" flipV="1">
            <a:off x="1691680" y="2785120"/>
            <a:ext cx="504056" cy="215604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/>
          <p:cNvCxnSpPr>
            <a:endCxn id="34" idx="3"/>
          </p:cNvCxnSpPr>
          <p:nvPr/>
        </p:nvCxnSpPr>
        <p:spPr>
          <a:xfrm flipH="1">
            <a:off x="2627784" y="4653136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Прямоугольник 49"/>
          <p:cNvSpPr/>
          <p:nvPr/>
        </p:nvSpPr>
        <p:spPr>
          <a:xfrm>
            <a:off x="5652120" y="2927259"/>
            <a:ext cx="1440160" cy="432048"/>
          </a:xfrm>
          <a:prstGeom prst="rect">
            <a:avLst/>
          </a:prstGeom>
          <a:solidFill>
            <a:srgbClr val="00576E"/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Setup CR</a:t>
            </a:r>
            <a:endParaRPr lang="ru-RU" dirty="0"/>
          </a:p>
        </p:txBody>
      </p:sp>
      <p:sp>
        <p:nvSpPr>
          <p:cNvPr id="51" name="Прямоугольник 50"/>
          <p:cNvSpPr/>
          <p:nvPr/>
        </p:nvSpPr>
        <p:spPr>
          <a:xfrm>
            <a:off x="5652120" y="4079387"/>
            <a:ext cx="1440160" cy="432048"/>
          </a:xfrm>
          <a:prstGeom prst="rect">
            <a:avLst/>
          </a:prstGeom>
          <a:solidFill>
            <a:srgbClr val="00576E"/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</a:t>
            </a:r>
            <a:endParaRPr lang="ru-RU" dirty="0"/>
          </a:p>
        </p:txBody>
      </p:sp>
      <p:sp>
        <p:nvSpPr>
          <p:cNvPr id="52" name="Прямоугольник 51"/>
          <p:cNvSpPr/>
          <p:nvPr/>
        </p:nvSpPr>
        <p:spPr>
          <a:xfrm>
            <a:off x="5652120" y="5231515"/>
            <a:ext cx="1440160" cy="432048"/>
          </a:xfrm>
          <a:prstGeom prst="rect">
            <a:avLst/>
          </a:prstGeom>
          <a:solidFill>
            <a:srgbClr val="00576E"/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Is Ready?</a:t>
            </a:r>
            <a:endParaRPr lang="ru-RU" dirty="0"/>
          </a:p>
        </p:txBody>
      </p:sp>
      <p:cxnSp>
        <p:nvCxnSpPr>
          <p:cNvPr id="53" name="Прямая со стрелкой 52"/>
          <p:cNvCxnSpPr/>
          <p:nvPr/>
        </p:nvCxnSpPr>
        <p:spPr>
          <a:xfrm>
            <a:off x="6372200" y="3359307"/>
            <a:ext cx="0" cy="144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53"/>
          <p:cNvCxnSpPr/>
          <p:nvPr/>
        </p:nvCxnSpPr>
        <p:spPr>
          <a:xfrm>
            <a:off x="6372200" y="3935371"/>
            <a:ext cx="0" cy="144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/>
          <p:cNvCxnSpPr/>
          <p:nvPr/>
        </p:nvCxnSpPr>
        <p:spPr>
          <a:xfrm>
            <a:off x="6372200" y="4511435"/>
            <a:ext cx="0" cy="144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 стрелкой 55"/>
          <p:cNvCxnSpPr/>
          <p:nvPr/>
        </p:nvCxnSpPr>
        <p:spPr>
          <a:xfrm>
            <a:off x="6372200" y="5087499"/>
            <a:ext cx="0" cy="144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56"/>
          <p:cNvCxnSpPr/>
          <p:nvPr/>
        </p:nvCxnSpPr>
        <p:spPr>
          <a:xfrm>
            <a:off x="6372200" y="5663563"/>
            <a:ext cx="0" cy="144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Прямоугольник 57"/>
          <p:cNvSpPr/>
          <p:nvPr/>
        </p:nvSpPr>
        <p:spPr>
          <a:xfrm>
            <a:off x="5652120" y="3503323"/>
            <a:ext cx="1440160" cy="432048"/>
          </a:xfrm>
          <a:prstGeom prst="rect">
            <a:avLst/>
          </a:prstGeom>
          <a:solidFill>
            <a:srgbClr val="00576E"/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Cond</a:t>
            </a:r>
            <a:r>
              <a:rPr lang="en-US" dirty="0" smtClean="0"/>
              <a:t> Draw</a:t>
            </a:r>
            <a:endParaRPr lang="ru-RU" dirty="0"/>
          </a:p>
        </p:txBody>
      </p:sp>
      <p:sp>
        <p:nvSpPr>
          <p:cNvPr id="59" name="Прямоугольник 58"/>
          <p:cNvSpPr/>
          <p:nvPr/>
        </p:nvSpPr>
        <p:spPr>
          <a:xfrm>
            <a:off x="5652120" y="4655451"/>
            <a:ext cx="1440160" cy="432048"/>
          </a:xfrm>
          <a:prstGeom prst="rect">
            <a:avLst/>
          </a:prstGeom>
          <a:solidFill>
            <a:srgbClr val="00576E"/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</a:t>
            </a:r>
            <a:endParaRPr lang="ru-RU" dirty="0"/>
          </a:p>
        </p:txBody>
      </p:sp>
      <p:cxnSp>
        <p:nvCxnSpPr>
          <p:cNvPr id="61" name="Соединительная линия уступом 60"/>
          <p:cNvCxnSpPr>
            <a:stCxn id="50" idx="1"/>
            <a:endCxn id="51" idx="1"/>
          </p:cNvCxnSpPr>
          <p:nvPr/>
        </p:nvCxnSpPr>
        <p:spPr>
          <a:xfrm rot="10800000" flipV="1">
            <a:off x="5652120" y="3143283"/>
            <a:ext cx="12700" cy="1152128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Прямоугольник 61"/>
          <p:cNvSpPr/>
          <p:nvPr/>
        </p:nvSpPr>
        <p:spPr>
          <a:xfrm>
            <a:off x="7812360" y="3359307"/>
            <a:ext cx="432048" cy="1633119"/>
          </a:xfrm>
          <a:prstGeom prst="rect">
            <a:avLst/>
          </a:prstGeom>
          <a:solidFill>
            <a:srgbClr val="00576E"/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3" name="Прямоугольник 62"/>
          <p:cNvSpPr/>
          <p:nvPr/>
        </p:nvSpPr>
        <p:spPr>
          <a:xfrm>
            <a:off x="7812360" y="3143283"/>
            <a:ext cx="432048" cy="144016"/>
          </a:xfrm>
          <a:prstGeom prst="rect">
            <a:avLst/>
          </a:prstGeom>
          <a:solidFill>
            <a:srgbClr val="00576E"/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4" name="Прямоугольник 63"/>
          <p:cNvSpPr/>
          <p:nvPr/>
        </p:nvSpPr>
        <p:spPr>
          <a:xfrm>
            <a:off x="7812360" y="5159507"/>
            <a:ext cx="432048" cy="136093"/>
          </a:xfrm>
          <a:prstGeom prst="rect">
            <a:avLst/>
          </a:prstGeom>
          <a:solidFill>
            <a:srgbClr val="00576E"/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65" name="Прямая со стрелкой 64"/>
          <p:cNvCxnSpPr>
            <a:endCxn id="64" idx="3"/>
          </p:cNvCxnSpPr>
          <p:nvPr/>
        </p:nvCxnSpPr>
        <p:spPr>
          <a:xfrm flipH="1" flipV="1">
            <a:off x="8244408" y="5227554"/>
            <a:ext cx="504056" cy="39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Соединительная линия уступом 66"/>
          <p:cNvCxnSpPr>
            <a:stCxn id="50" idx="3"/>
            <a:endCxn id="63" idx="1"/>
          </p:cNvCxnSpPr>
          <p:nvPr/>
        </p:nvCxnSpPr>
        <p:spPr>
          <a:xfrm>
            <a:off x="7092280" y="3143283"/>
            <a:ext cx="720080" cy="7200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Соединительная линия уступом 68"/>
          <p:cNvCxnSpPr>
            <a:stCxn id="58" idx="3"/>
            <a:endCxn id="72" idx="1"/>
          </p:cNvCxnSpPr>
          <p:nvPr/>
        </p:nvCxnSpPr>
        <p:spPr>
          <a:xfrm flipV="1">
            <a:off x="7092280" y="2999267"/>
            <a:ext cx="720080" cy="720080"/>
          </a:xfrm>
          <a:prstGeom prst="bentConnector3">
            <a:avLst>
              <a:gd name="adj1" fmla="val 22222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Прямоугольник 71"/>
          <p:cNvSpPr/>
          <p:nvPr/>
        </p:nvSpPr>
        <p:spPr>
          <a:xfrm>
            <a:off x="7812360" y="2927259"/>
            <a:ext cx="432048" cy="144016"/>
          </a:xfrm>
          <a:prstGeom prst="rect">
            <a:avLst/>
          </a:prstGeom>
          <a:solidFill>
            <a:srgbClr val="00576E"/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76" name="Прямая со стрелкой 75"/>
          <p:cNvCxnSpPr/>
          <p:nvPr/>
        </p:nvCxnSpPr>
        <p:spPr>
          <a:xfrm>
            <a:off x="2411760" y="2996952"/>
            <a:ext cx="0" cy="14401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Прямая со стрелкой 84"/>
          <p:cNvCxnSpPr/>
          <p:nvPr/>
        </p:nvCxnSpPr>
        <p:spPr>
          <a:xfrm>
            <a:off x="8028384" y="3431315"/>
            <a:ext cx="0" cy="14401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 smtClean="0"/>
              <a:t>Методы построения освещенности</a:t>
            </a:r>
            <a:br>
              <a:rPr lang="ru-RU" sz="3600" dirty="0" smtClean="0"/>
            </a:br>
            <a:endParaRPr lang="ru-RU" sz="36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67544" y="1484784"/>
            <a:ext cx="7772400" cy="4572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Bidirectional reflectance distribution function — BRDF:</a:t>
            </a:r>
          </a:p>
          <a:p>
            <a:pPr lvl="1"/>
            <a:r>
              <a:rPr lang="en-US" sz="3200" b="1" dirty="0" smtClean="0"/>
              <a:t>F</a:t>
            </a:r>
            <a:r>
              <a:rPr lang="en-US" sz="1600" b="1" dirty="0" smtClean="0"/>
              <a:t>r</a:t>
            </a:r>
            <a:r>
              <a:rPr lang="en-US" sz="3200" b="1" dirty="0" smtClean="0"/>
              <a:t> (</a:t>
            </a:r>
            <a:r>
              <a:rPr lang="en-US" sz="3200" b="1" dirty="0" smtClean="0">
                <a:sym typeface="Symbol"/>
              </a:rPr>
              <a:t></a:t>
            </a:r>
            <a:r>
              <a:rPr lang="en-US" sz="1600" b="1" dirty="0" err="1" smtClean="0">
                <a:sym typeface="Symbol"/>
              </a:rPr>
              <a:t>i</a:t>
            </a:r>
            <a:r>
              <a:rPr lang="en-US" sz="3200" b="1" dirty="0" smtClean="0">
                <a:sym typeface="Symbol"/>
              </a:rPr>
              <a:t>, </a:t>
            </a:r>
            <a:r>
              <a:rPr lang="en-US" sz="1600" b="1" dirty="0" smtClean="0">
                <a:sym typeface="Symbol"/>
              </a:rPr>
              <a:t>o </a:t>
            </a:r>
            <a:r>
              <a:rPr lang="en-US" sz="3200" b="1" dirty="0" smtClean="0">
                <a:sym typeface="Symbol"/>
              </a:rPr>
              <a:t>)</a:t>
            </a:r>
          </a:p>
          <a:p>
            <a:r>
              <a:rPr lang="ru-RU" sz="2800" b="1" dirty="0" smtClean="0">
                <a:sym typeface="Symbol"/>
              </a:rPr>
              <a:t>Модели:</a:t>
            </a:r>
            <a:endParaRPr lang="en-US" sz="2800" dirty="0" smtClean="0">
              <a:sym typeface="Symbol"/>
            </a:endParaRPr>
          </a:p>
          <a:p>
            <a:pPr lvl="1"/>
            <a:r>
              <a:rPr lang="en-US" sz="2400" b="1" dirty="0" smtClean="0">
                <a:sym typeface="Symbol"/>
              </a:rPr>
              <a:t>Lambert</a:t>
            </a:r>
          </a:p>
          <a:p>
            <a:pPr lvl="1"/>
            <a:r>
              <a:rPr lang="en-US" sz="2400" b="1" dirty="0" err="1" smtClean="0">
                <a:sym typeface="Symbol"/>
              </a:rPr>
              <a:t>Phong</a:t>
            </a:r>
            <a:endParaRPr lang="en-US" sz="2400" b="1" dirty="0" smtClean="0">
              <a:sym typeface="Symbol"/>
            </a:endParaRPr>
          </a:p>
          <a:p>
            <a:pPr lvl="1"/>
            <a:r>
              <a:rPr lang="en-US" sz="2400" b="1" dirty="0" err="1" smtClean="0">
                <a:sym typeface="Symbol"/>
              </a:rPr>
              <a:t>Blinn</a:t>
            </a:r>
            <a:endParaRPr lang="en-US" sz="2400" b="1" dirty="0" smtClean="0">
              <a:sym typeface="Symbol"/>
            </a:endParaRPr>
          </a:p>
          <a:p>
            <a:pPr lvl="1"/>
            <a:r>
              <a:rPr lang="en-US" sz="2400" b="1" dirty="0" smtClean="0">
                <a:sym typeface="Symbol"/>
              </a:rPr>
              <a:t>Cook-Torrance</a:t>
            </a:r>
          </a:p>
        </p:txBody>
      </p:sp>
      <p:pic>
        <p:nvPicPr>
          <p:cNvPr id="8" name="Рисунок 7" descr="800px-BRDF_Diagram.sv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40152" y="2132856"/>
            <a:ext cx="2952328" cy="2214246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64999">
                <a:schemeClr val="tx2">
                  <a:lumMod val="90000"/>
                </a:schemeClr>
              </a:gs>
            </a:gsLst>
            <a:lin ang="5400000" scaled="0"/>
            <a:tileRect/>
          </a:gradFill>
        </p:spPr>
      </p:pic>
      <p:pic>
        <p:nvPicPr>
          <p:cNvPr id="9" name="Рисунок 8" descr="models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91880" y="4725144"/>
            <a:ext cx="5434608" cy="13586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 smtClean="0"/>
              <a:t>Методы построения</a:t>
            </a:r>
            <a:r>
              <a:rPr lang="en-US" sz="3200" dirty="0" smtClean="0"/>
              <a:t> </a:t>
            </a:r>
            <a:r>
              <a:rPr lang="ru-RU" sz="3200" dirty="0" smtClean="0"/>
              <a:t>теней</a:t>
            </a:r>
            <a:r>
              <a:rPr lang="en-US" sz="3200" dirty="0" smtClean="0"/>
              <a:t> </a:t>
            </a:r>
            <a:br>
              <a:rPr lang="en-US" sz="3200" dirty="0" smtClean="0"/>
            </a:br>
            <a:r>
              <a:rPr lang="en-US" sz="3200" dirty="0" smtClean="0">
                <a:solidFill>
                  <a:srgbClr val="FFFF00"/>
                </a:solidFill>
              </a:rPr>
              <a:t>Shadow maps</a:t>
            </a:r>
            <a:r>
              <a:rPr lang="ru-RU" sz="3200" dirty="0" smtClean="0"/>
              <a:t/>
            </a:r>
            <a:br>
              <a:rPr lang="ru-RU" sz="3200" dirty="0" smtClean="0"/>
            </a:br>
            <a:endParaRPr lang="ru-RU" sz="3200" dirty="0"/>
          </a:p>
        </p:txBody>
      </p:sp>
      <p:pic>
        <p:nvPicPr>
          <p:cNvPr id="6" name="Содержимое 5" descr="1light.pn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251520" y="4149080"/>
            <a:ext cx="2688299" cy="2016224"/>
          </a:xfrm>
          <a:ln>
            <a:solidFill>
              <a:schemeClr val="tx1"/>
            </a:solidFill>
          </a:ln>
        </p:spPr>
      </p:pic>
      <p:pic>
        <p:nvPicPr>
          <p:cNvPr id="7" name="Рисунок 6" descr="2shadowmap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3848" y="4149080"/>
            <a:ext cx="2688299" cy="20162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Рисунок 7" descr="3noshadow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520" y="1700808"/>
            <a:ext cx="2688299" cy="20162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Рисунок 8" descr="4overmap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03848" y="1700808"/>
            <a:ext cx="2688299" cy="20162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Рисунок 9" descr="5failed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28184" y="1700808"/>
            <a:ext cx="2688298" cy="19893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Рисунок 10" descr="7fin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28184" y="4149080"/>
            <a:ext cx="2688299" cy="201622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Прямая со стрелкой 13"/>
          <p:cNvCxnSpPr>
            <a:stCxn id="8" idx="2"/>
            <a:endCxn id="6" idx="0"/>
          </p:cNvCxnSpPr>
          <p:nvPr/>
        </p:nvCxnSpPr>
        <p:spPr>
          <a:xfrm>
            <a:off x="1595670" y="3717032"/>
            <a:ext cx="0" cy="43204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stCxn id="6" idx="3"/>
            <a:endCxn id="7" idx="1"/>
          </p:cNvCxnSpPr>
          <p:nvPr/>
        </p:nvCxnSpPr>
        <p:spPr>
          <a:xfrm>
            <a:off x="2939819" y="5157192"/>
            <a:ext cx="264029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7" idx="0"/>
            <a:endCxn id="9" idx="2"/>
          </p:cNvCxnSpPr>
          <p:nvPr/>
        </p:nvCxnSpPr>
        <p:spPr>
          <a:xfrm flipV="1">
            <a:off x="4547998" y="3717032"/>
            <a:ext cx="0" cy="43204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9" idx="3"/>
            <a:endCxn id="10" idx="1"/>
          </p:cNvCxnSpPr>
          <p:nvPr/>
        </p:nvCxnSpPr>
        <p:spPr>
          <a:xfrm flipV="1">
            <a:off x="5892147" y="2695479"/>
            <a:ext cx="336037" cy="1344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10" idx="2"/>
            <a:endCxn id="11" idx="0"/>
          </p:cNvCxnSpPr>
          <p:nvPr/>
        </p:nvCxnSpPr>
        <p:spPr>
          <a:xfrm>
            <a:off x="7572333" y="3690149"/>
            <a:ext cx="1" cy="45893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Виртуальная реальность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dirty="0" smtClean="0"/>
              <a:t>Созданный техническими средствами мир, передаваемый человеку через его ощущения: зрение, слух, обоняние, осязание и другие. </a:t>
            </a:r>
          </a:p>
          <a:p>
            <a:endParaRPr lang="ru-RU" dirty="0" smtClean="0"/>
          </a:p>
          <a:p>
            <a:r>
              <a:rPr lang="ru-RU" dirty="0" smtClean="0"/>
              <a:t>Виртуальная реальность имитирует как воздействие, так и реакции на воздействие. Для создания убедительного комплекса ощущений реальности компьютерный синтез свойств и реакций виртуальной реальности производится в реальном времени.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1116736"/>
          </a:xfrm>
        </p:spPr>
        <p:txBody>
          <a:bodyPr/>
          <a:lstStyle/>
          <a:p>
            <a:r>
              <a:rPr lang="ru-RU" sz="3200" dirty="0" smtClean="0"/>
              <a:t>Методы построения</a:t>
            </a:r>
            <a:r>
              <a:rPr lang="en-US" sz="3200" dirty="0" smtClean="0"/>
              <a:t> </a:t>
            </a:r>
            <a:r>
              <a:rPr lang="ru-RU" sz="3200" dirty="0" smtClean="0"/>
              <a:t>теней</a:t>
            </a:r>
            <a:r>
              <a:rPr lang="en-US" sz="3200" dirty="0" smtClean="0"/>
              <a:t> </a:t>
            </a:r>
            <a:br>
              <a:rPr lang="en-US" sz="3200" dirty="0" smtClean="0"/>
            </a:br>
            <a:r>
              <a:rPr lang="en-US" sz="3200" dirty="0" smtClean="0">
                <a:solidFill>
                  <a:srgbClr val="FFFF00"/>
                </a:solidFill>
              </a:rPr>
              <a:t>Shadow Volumes</a:t>
            </a:r>
            <a:r>
              <a:rPr lang="ru-RU" sz="3200" dirty="0" smtClean="0"/>
              <a:t/>
            </a:r>
            <a:br>
              <a:rPr lang="ru-RU" sz="3200" dirty="0" smtClean="0"/>
            </a:br>
            <a:endParaRPr lang="ru-RU" sz="3200" dirty="0"/>
          </a:p>
        </p:txBody>
      </p:sp>
      <p:pic>
        <p:nvPicPr>
          <p:cNvPr id="19" name="Содержимое 18" descr="Doom3shadows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323528" y="1988840"/>
            <a:ext cx="4413300" cy="3312368"/>
          </a:xfrm>
          <a:ln>
            <a:solidFill>
              <a:schemeClr val="tx1"/>
            </a:solidFill>
          </a:ln>
        </p:spPr>
      </p:pic>
      <p:pic>
        <p:nvPicPr>
          <p:cNvPr id="21" name="Содержимое 20" descr="bunny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5004048" y="1988840"/>
            <a:ext cx="3960440" cy="3298305"/>
          </a:xfr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Методы анимации</a:t>
            </a:r>
            <a:br>
              <a:rPr lang="ru-RU" dirty="0" smtClean="0"/>
            </a:br>
            <a:endParaRPr lang="ru-RU" dirty="0"/>
          </a:p>
        </p:txBody>
      </p:sp>
      <p:sp>
        <p:nvSpPr>
          <p:cNvPr id="6" name="Содержимое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Blend Shapes</a:t>
            </a:r>
          </a:p>
          <a:p>
            <a:r>
              <a:rPr lang="en-US" sz="2000" dirty="0" smtClean="0"/>
              <a:t>Skeletal:</a:t>
            </a:r>
          </a:p>
          <a:p>
            <a:pPr lvl="1"/>
            <a:r>
              <a:rPr lang="en-US" sz="1800" dirty="0" smtClean="0"/>
              <a:t>Rigid Skinning</a:t>
            </a:r>
            <a:endParaRPr lang="ru-RU" sz="1800" dirty="0" smtClean="0"/>
          </a:p>
          <a:p>
            <a:pPr lvl="1"/>
            <a:r>
              <a:rPr lang="en-US" sz="1800" dirty="0" smtClean="0"/>
              <a:t>Smooth Skinning</a:t>
            </a:r>
          </a:p>
          <a:p>
            <a:r>
              <a:rPr lang="en-US" sz="2000" dirty="0" err="1" smtClean="0"/>
              <a:t>Keyframe</a:t>
            </a:r>
            <a:r>
              <a:rPr lang="en-US" sz="2000" dirty="0" smtClean="0"/>
              <a:t> &amp; Procedural</a:t>
            </a:r>
          </a:p>
          <a:p>
            <a:r>
              <a:rPr lang="en-US" sz="2000" dirty="0" smtClean="0"/>
              <a:t>Inverse Kinematics</a:t>
            </a:r>
          </a:p>
          <a:p>
            <a:pPr>
              <a:buNone/>
            </a:pPr>
            <a:endParaRPr lang="en-US" sz="2000" dirty="0" smtClean="0"/>
          </a:p>
        </p:txBody>
      </p:sp>
      <p:pic>
        <p:nvPicPr>
          <p:cNvPr id="7" name="Содержимое 3" descr="animation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656138" y="1823895"/>
            <a:ext cx="4038600" cy="4418297"/>
          </a:xfrm>
          <a:ln>
            <a:solidFill>
              <a:schemeClr val="tx1"/>
            </a:solidFill>
          </a:ln>
        </p:spPr>
      </p:pic>
      <p:pic>
        <p:nvPicPr>
          <p:cNvPr id="8" name="Рисунок 7" descr="skinWeight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5576" y="4221088"/>
            <a:ext cx="2839864" cy="19879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sz="3200" dirty="0" smtClean="0"/>
              <a:t>Программирование систем виртуальной реальности с использованием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Microsoft XNA Framework</a:t>
            </a:r>
            <a:endParaRPr lang="ru-RU" sz="32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Безгодов Алексей Алексеевич, к.т.н., НИУ ИТМО</a:t>
            </a:r>
            <a:endParaRPr lang="ru-RU" dirty="0"/>
          </a:p>
        </p:txBody>
      </p:sp>
      <p:pic>
        <p:nvPicPr>
          <p:cNvPr id="4" name="Рисунок 3" descr="xna.png"/>
          <p:cNvPicPr>
            <a:picLocks noChangeAspect="1"/>
          </p:cNvPicPr>
          <p:nvPr/>
        </p:nvPicPr>
        <p:blipFill>
          <a:blip r:embed="rId2" cstate="print"/>
          <a:srcRect b="30881"/>
          <a:stretch>
            <a:fillRect/>
          </a:stretch>
        </p:blipFill>
        <p:spPr>
          <a:xfrm>
            <a:off x="1619672" y="1196752"/>
            <a:ext cx="5962650" cy="23042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XNA Framework</a:t>
            </a:r>
          </a:p>
          <a:p>
            <a:pPr lvl="1"/>
            <a:r>
              <a:rPr lang="ru-RU" dirty="0" smtClean="0"/>
              <a:t>Общие возможности</a:t>
            </a:r>
          </a:p>
          <a:p>
            <a:pPr lvl="1"/>
            <a:r>
              <a:rPr lang="ru-RU" dirty="0" smtClean="0"/>
              <a:t>Графика</a:t>
            </a:r>
          </a:p>
          <a:p>
            <a:pPr lvl="1"/>
            <a:r>
              <a:rPr lang="ru-RU" dirty="0" smtClean="0"/>
              <a:t>Звук</a:t>
            </a:r>
          </a:p>
          <a:p>
            <a:pPr lvl="1"/>
            <a:r>
              <a:rPr lang="ru-RU" dirty="0" smtClean="0"/>
              <a:t>Устройства ввода</a:t>
            </a:r>
          </a:p>
          <a:p>
            <a:pPr lvl="1"/>
            <a:r>
              <a:rPr lang="ru-RU" dirty="0" err="1" smtClean="0"/>
              <a:t>Контент</a:t>
            </a:r>
            <a:endParaRPr lang="ru-RU" dirty="0" smtClean="0"/>
          </a:p>
          <a:p>
            <a:pPr lvl="1"/>
            <a:r>
              <a:rPr lang="ru-RU" dirty="0" smtClean="0"/>
              <a:t>Компоненты и сервисы</a:t>
            </a:r>
            <a:endParaRPr lang="en-US" dirty="0" smtClean="0"/>
          </a:p>
          <a:p>
            <a:r>
              <a:rPr lang="en-US" dirty="0" smtClean="0"/>
              <a:t>XNA Pipeline</a:t>
            </a:r>
            <a:endParaRPr lang="ru-RU" dirty="0" smtClean="0"/>
          </a:p>
          <a:p>
            <a:pPr lvl="1"/>
            <a:r>
              <a:rPr lang="en-US" dirty="0" err="1" smtClean="0"/>
              <a:t>ContentImporter</a:t>
            </a:r>
            <a:endParaRPr lang="en-US" dirty="0" smtClean="0"/>
          </a:p>
          <a:p>
            <a:pPr lvl="1"/>
            <a:r>
              <a:rPr lang="en-US" dirty="0" err="1" smtClean="0"/>
              <a:t>ContentProcessor</a:t>
            </a:r>
            <a:endParaRPr lang="en-US" dirty="0" smtClean="0"/>
          </a:p>
          <a:p>
            <a:pPr lvl="1"/>
            <a:r>
              <a:rPr lang="en-US" dirty="0" err="1" smtClean="0"/>
              <a:t>ContentWriter</a:t>
            </a:r>
            <a:endParaRPr lang="en-US" dirty="0" smtClean="0"/>
          </a:p>
          <a:p>
            <a:pPr lvl="1"/>
            <a:r>
              <a:rPr lang="en-US" dirty="0" err="1" smtClean="0"/>
              <a:t>ContentReader</a:t>
            </a:r>
            <a:r>
              <a:rPr lang="en-US" dirty="0" smtClean="0"/>
              <a:t>*</a:t>
            </a:r>
          </a:p>
          <a:p>
            <a:pPr lvl="1"/>
            <a:r>
              <a:rPr lang="ru-RU" dirty="0" smtClean="0"/>
              <a:t>Рефлексия</a:t>
            </a:r>
          </a:p>
          <a:p>
            <a:r>
              <a:rPr lang="ru-RU" dirty="0" smtClean="0"/>
              <a:t>Разбор примеров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endParaRPr lang="ru-RU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XNA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64344" y="1484784"/>
            <a:ext cx="4038600" cy="47548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XNA Framework:</a:t>
            </a:r>
          </a:p>
          <a:p>
            <a:pPr lvl="1"/>
            <a:r>
              <a:rPr lang="ru-RU" dirty="0" smtClean="0"/>
              <a:t>Платформы:</a:t>
            </a:r>
          </a:p>
          <a:p>
            <a:pPr lvl="2"/>
            <a:r>
              <a:rPr lang="en-US" dirty="0" smtClean="0"/>
              <a:t>PC</a:t>
            </a:r>
          </a:p>
          <a:p>
            <a:pPr lvl="2"/>
            <a:r>
              <a:rPr lang="en-US" dirty="0" smtClean="0"/>
              <a:t>Xbox 360</a:t>
            </a:r>
          </a:p>
          <a:p>
            <a:pPr lvl="2"/>
            <a:r>
              <a:rPr lang="en-US" dirty="0" smtClean="0"/>
              <a:t>Windows Phone</a:t>
            </a:r>
          </a:p>
          <a:p>
            <a:pPr lvl="1"/>
            <a:r>
              <a:rPr lang="ru-RU" dirty="0" smtClean="0"/>
              <a:t>Графика</a:t>
            </a:r>
            <a:r>
              <a:rPr lang="en-US" dirty="0" smtClean="0"/>
              <a:t> (Direct3D 9)</a:t>
            </a:r>
            <a:endParaRPr lang="ru-RU" dirty="0" smtClean="0"/>
          </a:p>
          <a:p>
            <a:pPr lvl="1"/>
            <a:r>
              <a:rPr lang="ru-RU" dirty="0" smtClean="0"/>
              <a:t>Звук</a:t>
            </a:r>
          </a:p>
          <a:p>
            <a:pPr lvl="1"/>
            <a:r>
              <a:rPr lang="ru-RU" dirty="0" smtClean="0"/>
              <a:t>Устройства ввода:</a:t>
            </a:r>
          </a:p>
          <a:p>
            <a:pPr lvl="2"/>
            <a:r>
              <a:rPr lang="ru-RU" dirty="0" err="1" smtClean="0"/>
              <a:t>Клвиатура</a:t>
            </a:r>
            <a:r>
              <a:rPr lang="ru-RU" dirty="0" smtClean="0"/>
              <a:t>, мышь, джойстик, </a:t>
            </a:r>
            <a:r>
              <a:rPr lang="ru-RU" dirty="0" err="1" smtClean="0"/>
              <a:t>тач-скрин</a:t>
            </a:r>
            <a:endParaRPr lang="ru-RU" dirty="0" smtClean="0"/>
          </a:p>
          <a:p>
            <a:pPr lvl="1"/>
            <a:r>
              <a:rPr lang="ru-RU" dirty="0" smtClean="0"/>
              <a:t>Игровые сервисы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Xbox Live</a:t>
            </a:r>
          </a:p>
          <a:p>
            <a:pPr lvl="1"/>
            <a:r>
              <a:rPr lang="ru-RU" dirty="0" smtClean="0"/>
              <a:t>Сетевые ресурсы</a:t>
            </a:r>
          </a:p>
          <a:p>
            <a:pPr lvl="1"/>
            <a:r>
              <a:rPr lang="ru-RU" dirty="0" smtClean="0"/>
              <a:t>Поддержка создания </a:t>
            </a:r>
            <a:r>
              <a:rPr lang="ru-RU" dirty="0" err="1" smtClean="0"/>
              <a:t>контента</a:t>
            </a:r>
            <a:endParaRPr lang="en-US" dirty="0" smtClean="0"/>
          </a:p>
          <a:p>
            <a:pPr lvl="1"/>
            <a:endParaRPr lang="ru-RU" dirty="0" smtClean="0"/>
          </a:p>
          <a:p>
            <a:pPr lvl="1"/>
            <a:endParaRPr lang="en-US" dirty="0" smtClean="0"/>
          </a:p>
          <a:p>
            <a:endParaRPr lang="en-US" b="1" dirty="0" smtClean="0"/>
          </a:p>
          <a:p>
            <a:endParaRPr lang="ru-RU" dirty="0">
              <a:latin typeface="+mj-lt"/>
            </a:endParaRPr>
          </a:p>
        </p:txBody>
      </p:sp>
      <p:pic>
        <p:nvPicPr>
          <p:cNvPr id="5" name="Содержимое 4" descr="xna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rcRect l="26745" t="28701" r="23331" b="20275"/>
          <a:stretch>
            <a:fillRect/>
          </a:stretch>
        </p:blipFill>
        <p:spPr>
          <a:xfrm>
            <a:off x="4842030" y="1844824"/>
            <a:ext cx="3906434" cy="2232248"/>
          </a:xfrm>
          <a:prstGeom prst="rect">
            <a:avLst/>
          </a:prstGeom>
        </p:spPr>
      </p:pic>
      <p:sp>
        <p:nvSpPr>
          <p:cNvPr id="6" name="Содержимое 2"/>
          <p:cNvSpPr txBox="1">
            <a:spLocks/>
          </p:cNvSpPr>
          <p:nvPr/>
        </p:nvSpPr>
        <p:spPr>
          <a:xfrm>
            <a:off x="5004048" y="4365104"/>
            <a:ext cx="4038600" cy="2077691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411480" marR="0" lvl="0" indent="-3429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2"/>
              </a:buClr>
              <a:buSzPct val="95000"/>
              <a:buFont typeface="Wingdings"/>
              <a:buChar char=""/>
              <a:tabLst/>
              <a:defRPr/>
            </a:pP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7" name="Содержимое 2"/>
          <p:cNvSpPr txBox="1">
            <a:spLocks/>
          </p:cNvSpPr>
          <p:nvPr/>
        </p:nvSpPr>
        <p:spPr>
          <a:xfrm>
            <a:off x="4788024" y="3933056"/>
            <a:ext cx="4038600" cy="15841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411480" marR="0" lvl="0" indent="-3429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2"/>
              </a:buClr>
              <a:buSzPct val="95000"/>
              <a:buFont typeface="Wingdings"/>
              <a:buChar char=""/>
              <a:tabLst/>
              <a:defRPr/>
            </a:pPr>
            <a:r>
              <a:rPr lang="en-US" sz="2400" dirty="0" smtClean="0"/>
              <a:t>XNA – XNA is Not Acronym</a:t>
            </a:r>
          </a:p>
          <a:p>
            <a:pPr marL="411480" marR="0" lvl="0" indent="-3429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2"/>
              </a:buClr>
              <a:buSzPct val="95000"/>
              <a:buFont typeface="Wingdings"/>
              <a:buChar char="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-..-		“X”</a:t>
            </a:r>
          </a:p>
          <a:p>
            <a:pPr marL="411480" marR="0" lvl="0" indent="-3429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2"/>
              </a:buClr>
              <a:buSzPct val="95000"/>
              <a:buFont typeface="Wingdings"/>
              <a:buChar char=""/>
              <a:tabLst/>
              <a:defRPr/>
            </a:pPr>
            <a:r>
              <a:rPr lang="en-US" sz="2400" dirty="0" smtClean="0"/>
              <a:t>-.  .- 	“N A”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971600" y="260648"/>
            <a:ext cx="7772400" cy="1404768"/>
          </a:xfrm>
        </p:spPr>
        <p:txBody>
          <a:bodyPr/>
          <a:lstStyle/>
          <a:p>
            <a:r>
              <a:rPr lang="ru-RU" dirty="0" smtClean="0"/>
              <a:t>Сервисы, компоненты и схема функционирования</a:t>
            </a:r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827584" y="2060848"/>
            <a:ext cx="158417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Game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907704" y="3068960"/>
            <a:ext cx="1656184" cy="57606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Component1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907704" y="3789040"/>
            <a:ext cx="1656184" cy="57606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Component2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907704" y="4509120"/>
            <a:ext cx="1656184" cy="5760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Drawable</a:t>
            </a:r>
            <a:endParaRPr lang="en-US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Component1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1907704" y="5229200"/>
            <a:ext cx="1656184" cy="5760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Drawable</a:t>
            </a:r>
            <a:endParaRPr lang="en-US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Component1</a:t>
            </a:r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20" name="Прямая соединительная линия 19"/>
          <p:cNvCxnSpPr>
            <a:stCxn id="13" idx="3"/>
            <a:endCxn id="21" idx="2"/>
          </p:cNvCxnSpPr>
          <p:nvPr/>
        </p:nvCxnSpPr>
        <p:spPr>
          <a:xfrm>
            <a:off x="3563888" y="3356992"/>
            <a:ext cx="21602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3779912" y="328498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3" name="Прямая соединительная линия 22"/>
          <p:cNvCxnSpPr>
            <a:stCxn id="15" idx="3"/>
            <a:endCxn id="24" idx="2"/>
          </p:cNvCxnSpPr>
          <p:nvPr/>
        </p:nvCxnSpPr>
        <p:spPr>
          <a:xfrm>
            <a:off x="3563888" y="4797152"/>
            <a:ext cx="21602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вал 23"/>
          <p:cNvSpPr/>
          <p:nvPr/>
        </p:nvSpPr>
        <p:spPr>
          <a:xfrm>
            <a:off x="3779912" y="472514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/>
          <p:cNvSpPr txBox="1"/>
          <p:nvPr/>
        </p:nvSpPr>
        <p:spPr>
          <a:xfrm>
            <a:off x="3707904" y="2924944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Service1</a:t>
            </a:r>
            <a:endParaRPr lang="ru-RU" dirty="0"/>
          </a:p>
        </p:txBody>
      </p:sp>
      <p:sp>
        <p:nvSpPr>
          <p:cNvPr id="26" name="TextBox 25"/>
          <p:cNvSpPr txBox="1"/>
          <p:nvPr/>
        </p:nvSpPr>
        <p:spPr>
          <a:xfrm>
            <a:off x="3707904" y="4365104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Service2</a:t>
            </a:r>
            <a:endParaRPr lang="ru-RU" dirty="0"/>
          </a:p>
        </p:txBody>
      </p:sp>
      <p:cxnSp>
        <p:nvCxnSpPr>
          <p:cNvPr id="28" name="Shape 27"/>
          <p:cNvCxnSpPr>
            <a:stCxn id="12" idx="2"/>
            <a:endCxn id="13" idx="1"/>
          </p:cNvCxnSpPr>
          <p:nvPr/>
        </p:nvCxnSpPr>
        <p:spPr>
          <a:xfrm rot="16200000" flipH="1">
            <a:off x="1439652" y="2888940"/>
            <a:ext cx="648072" cy="28803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hape 36"/>
          <p:cNvCxnSpPr>
            <a:stCxn id="12" idx="2"/>
            <a:endCxn id="14" idx="1"/>
          </p:cNvCxnSpPr>
          <p:nvPr/>
        </p:nvCxnSpPr>
        <p:spPr>
          <a:xfrm rot="16200000" flipH="1">
            <a:off x="1079612" y="3248980"/>
            <a:ext cx="1368152" cy="28803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hape 38"/>
          <p:cNvCxnSpPr>
            <a:endCxn id="15" idx="1"/>
          </p:cNvCxnSpPr>
          <p:nvPr/>
        </p:nvCxnSpPr>
        <p:spPr>
          <a:xfrm rot="16200000" flipH="1">
            <a:off x="755576" y="3645024"/>
            <a:ext cx="2016224" cy="28803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hape 40"/>
          <p:cNvCxnSpPr>
            <a:stCxn id="12" idx="2"/>
            <a:endCxn id="16" idx="1"/>
          </p:cNvCxnSpPr>
          <p:nvPr/>
        </p:nvCxnSpPr>
        <p:spPr>
          <a:xfrm rot="16200000" flipH="1">
            <a:off x="359532" y="3969060"/>
            <a:ext cx="2808312" cy="28803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Прямоугольник 43"/>
          <p:cNvSpPr/>
          <p:nvPr/>
        </p:nvSpPr>
        <p:spPr>
          <a:xfrm>
            <a:off x="5292080" y="1772816"/>
            <a:ext cx="2952328" cy="28803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Game: Initialize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5" name="Прямоугольник 44"/>
          <p:cNvSpPr/>
          <p:nvPr/>
        </p:nvSpPr>
        <p:spPr>
          <a:xfrm>
            <a:off x="5580112" y="2132856"/>
            <a:ext cx="2952328" cy="28803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bg1"/>
                </a:solidFill>
              </a:rPr>
              <a:t>Comp: Initialize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46" name="Прямоугольник 45"/>
          <p:cNvSpPr/>
          <p:nvPr/>
        </p:nvSpPr>
        <p:spPr>
          <a:xfrm>
            <a:off x="5292080" y="2924944"/>
            <a:ext cx="2952328" cy="28803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Game: Load Content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8" name="Прямоугольник 47"/>
          <p:cNvSpPr/>
          <p:nvPr/>
        </p:nvSpPr>
        <p:spPr>
          <a:xfrm>
            <a:off x="5580112" y="2492896"/>
            <a:ext cx="2952328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bg1"/>
                </a:solidFill>
              </a:rPr>
              <a:t>Draw Comp: Initialize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49" name="Прямоугольник 48"/>
          <p:cNvSpPr/>
          <p:nvPr/>
        </p:nvSpPr>
        <p:spPr>
          <a:xfrm>
            <a:off x="5580112" y="3284984"/>
            <a:ext cx="2952328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bg1"/>
                </a:solidFill>
              </a:rPr>
              <a:t>Draw Comp: Load Content</a:t>
            </a:r>
            <a:endParaRPr lang="ru-RU" sz="1600" dirty="0">
              <a:solidFill>
                <a:schemeClr val="bg1"/>
              </a:solidFill>
            </a:endParaRPr>
          </a:p>
        </p:txBody>
      </p:sp>
      <p:cxnSp>
        <p:nvCxnSpPr>
          <p:cNvPr id="53" name="Соединительная линия уступом 52"/>
          <p:cNvCxnSpPr>
            <a:stCxn id="14" idx="3"/>
            <a:endCxn id="24" idx="6"/>
          </p:cNvCxnSpPr>
          <p:nvPr/>
        </p:nvCxnSpPr>
        <p:spPr>
          <a:xfrm>
            <a:off x="3563888" y="4077072"/>
            <a:ext cx="360040" cy="720080"/>
          </a:xfrm>
          <a:prstGeom prst="bentConnector3">
            <a:avLst>
              <a:gd name="adj1" fmla="val 348681"/>
            </a:avLst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Прямоугольник 58"/>
          <p:cNvSpPr/>
          <p:nvPr/>
        </p:nvSpPr>
        <p:spPr>
          <a:xfrm>
            <a:off x="5292080" y="3717032"/>
            <a:ext cx="2952328" cy="28803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Game: Update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0" name="Прямоугольник 59"/>
          <p:cNvSpPr/>
          <p:nvPr/>
        </p:nvSpPr>
        <p:spPr>
          <a:xfrm>
            <a:off x="5580112" y="4437112"/>
            <a:ext cx="2952328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bg1"/>
                </a:solidFill>
              </a:rPr>
              <a:t>Draw Comp: Update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63" name="Прямоугольник 62"/>
          <p:cNvSpPr/>
          <p:nvPr/>
        </p:nvSpPr>
        <p:spPr>
          <a:xfrm>
            <a:off x="5580112" y="4077072"/>
            <a:ext cx="2952328" cy="28803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bg1"/>
                </a:solidFill>
              </a:rPr>
              <a:t>Comp: Update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64" name="Прямоугольник 63"/>
          <p:cNvSpPr/>
          <p:nvPr/>
        </p:nvSpPr>
        <p:spPr>
          <a:xfrm>
            <a:off x="5292080" y="4869160"/>
            <a:ext cx="2952328" cy="28803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Game: Draw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5" name="Прямоугольник 64"/>
          <p:cNvSpPr/>
          <p:nvPr/>
        </p:nvSpPr>
        <p:spPr>
          <a:xfrm>
            <a:off x="5580112" y="5589240"/>
            <a:ext cx="2952328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bg1"/>
                </a:solidFill>
              </a:rPr>
              <a:t>Draw Comp: Draw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66" name="Прямоугольник 65"/>
          <p:cNvSpPr/>
          <p:nvPr/>
        </p:nvSpPr>
        <p:spPr>
          <a:xfrm>
            <a:off x="5580112" y="5229200"/>
            <a:ext cx="2952328" cy="28803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bg1"/>
                </a:solidFill>
              </a:rPr>
              <a:t>Comp: Draw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70" name="Прямоугольник 69"/>
          <p:cNvSpPr/>
          <p:nvPr/>
        </p:nvSpPr>
        <p:spPr>
          <a:xfrm>
            <a:off x="5364088" y="6065912"/>
            <a:ext cx="295232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Game: Unload Content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1" name="Прямоугольник 70"/>
          <p:cNvSpPr/>
          <p:nvPr/>
        </p:nvSpPr>
        <p:spPr>
          <a:xfrm>
            <a:off x="5652120" y="6425952"/>
            <a:ext cx="2952328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bg1"/>
                </a:solidFill>
              </a:rPr>
              <a:t>Draw Comp: Unload Content</a:t>
            </a:r>
            <a:endParaRPr lang="ru-RU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Pipeline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95536" y="1988840"/>
            <a:ext cx="129614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FBX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536" y="2852936"/>
            <a:ext cx="129614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X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95536" y="3717032"/>
            <a:ext cx="129614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FX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95536" y="4581128"/>
            <a:ext cx="129614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TGA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95536" y="5445224"/>
            <a:ext cx="129614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JPEG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051720" y="1988840"/>
            <a:ext cx="129614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FBX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Importer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2051720" y="2852936"/>
            <a:ext cx="129614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X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Importer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2051720" y="3717032"/>
            <a:ext cx="129614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FX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Importer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2051720" y="5013176"/>
            <a:ext cx="129614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Image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Importer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3707904" y="1988840"/>
            <a:ext cx="129614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Processor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3707904" y="2852936"/>
            <a:ext cx="129614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Skinned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Processor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3707904" y="3717032"/>
            <a:ext cx="129614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Effect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Compiler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5292080" y="2420888"/>
            <a:ext cx="129614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Writer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5292080" y="3717032"/>
            <a:ext cx="129614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Effect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Writer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3707904" y="5013176"/>
            <a:ext cx="129614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Texture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Processor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5292080" y="5013176"/>
            <a:ext cx="129614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Texture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Writer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7596336" y="2420888"/>
            <a:ext cx="129614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Writer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7596336" y="3717032"/>
            <a:ext cx="129614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Effect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Writer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7596336" y="5013176"/>
            <a:ext cx="129614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Texture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Writer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6876256" y="1988840"/>
            <a:ext cx="432048" cy="4248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XNB (Binary File)</a:t>
            </a:r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29" name="Прямая со стрелкой 28"/>
          <p:cNvCxnSpPr>
            <a:stCxn id="5" idx="3"/>
            <a:endCxn id="11" idx="1"/>
          </p:cNvCxnSpPr>
          <p:nvPr/>
        </p:nvCxnSpPr>
        <p:spPr>
          <a:xfrm>
            <a:off x="1691680" y="2348880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6" idx="3"/>
            <a:endCxn id="12" idx="1"/>
          </p:cNvCxnSpPr>
          <p:nvPr/>
        </p:nvCxnSpPr>
        <p:spPr>
          <a:xfrm>
            <a:off x="1691680" y="3212976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>
            <a:stCxn id="11" idx="3"/>
            <a:endCxn id="17" idx="1"/>
          </p:cNvCxnSpPr>
          <p:nvPr/>
        </p:nvCxnSpPr>
        <p:spPr>
          <a:xfrm>
            <a:off x="3347864" y="2348880"/>
            <a:ext cx="360040" cy="8640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>
            <a:stCxn id="12" idx="3"/>
            <a:endCxn id="16" idx="1"/>
          </p:cNvCxnSpPr>
          <p:nvPr/>
        </p:nvCxnSpPr>
        <p:spPr>
          <a:xfrm flipV="1">
            <a:off x="3347864" y="2348880"/>
            <a:ext cx="360040" cy="8640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11" idx="3"/>
            <a:endCxn id="16" idx="1"/>
          </p:cNvCxnSpPr>
          <p:nvPr/>
        </p:nvCxnSpPr>
        <p:spPr>
          <a:xfrm>
            <a:off x="3347864" y="2348880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/>
          <p:cNvCxnSpPr>
            <a:stCxn id="16" idx="3"/>
            <a:endCxn id="20" idx="1"/>
          </p:cNvCxnSpPr>
          <p:nvPr/>
        </p:nvCxnSpPr>
        <p:spPr>
          <a:xfrm>
            <a:off x="5004048" y="2348880"/>
            <a:ext cx="288032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17" idx="3"/>
            <a:endCxn id="20" idx="1"/>
          </p:cNvCxnSpPr>
          <p:nvPr/>
        </p:nvCxnSpPr>
        <p:spPr>
          <a:xfrm flipV="1">
            <a:off x="5004048" y="2780928"/>
            <a:ext cx="288032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/>
          <p:cNvCxnSpPr>
            <a:stCxn id="7" idx="3"/>
            <a:endCxn id="13" idx="1"/>
          </p:cNvCxnSpPr>
          <p:nvPr/>
        </p:nvCxnSpPr>
        <p:spPr>
          <a:xfrm>
            <a:off x="1691680" y="4077072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>
            <a:stCxn id="13" idx="3"/>
            <a:endCxn id="18" idx="1"/>
          </p:cNvCxnSpPr>
          <p:nvPr/>
        </p:nvCxnSpPr>
        <p:spPr>
          <a:xfrm>
            <a:off x="3347864" y="4077072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>
            <a:stCxn id="18" idx="3"/>
            <a:endCxn id="21" idx="1"/>
          </p:cNvCxnSpPr>
          <p:nvPr/>
        </p:nvCxnSpPr>
        <p:spPr>
          <a:xfrm>
            <a:off x="5004048" y="4077072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20" idx="3"/>
          </p:cNvCxnSpPr>
          <p:nvPr/>
        </p:nvCxnSpPr>
        <p:spPr>
          <a:xfrm>
            <a:off x="6588224" y="2780928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56"/>
          <p:cNvCxnSpPr/>
          <p:nvPr/>
        </p:nvCxnSpPr>
        <p:spPr>
          <a:xfrm>
            <a:off x="6588224" y="4077072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/>
          <p:cNvCxnSpPr/>
          <p:nvPr/>
        </p:nvCxnSpPr>
        <p:spPr>
          <a:xfrm>
            <a:off x="6588224" y="5373216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 стрелкой 58"/>
          <p:cNvCxnSpPr/>
          <p:nvPr/>
        </p:nvCxnSpPr>
        <p:spPr>
          <a:xfrm>
            <a:off x="7308304" y="2780928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>
            <a:off x="7308304" y="4077072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60"/>
          <p:cNvCxnSpPr/>
          <p:nvPr/>
        </p:nvCxnSpPr>
        <p:spPr>
          <a:xfrm>
            <a:off x="7308304" y="5373216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 стрелкой 62"/>
          <p:cNvCxnSpPr>
            <a:stCxn id="8" idx="3"/>
            <a:endCxn id="14" idx="1"/>
          </p:cNvCxnSpPr>
          <p:nvPr/>
        </p:nvCxnSpPr>
        <p:spPr>
          <a:xfrm>
            <a:off x="1691680" y="4941168"/>
            <a:ext cx="360040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 стрелкой 64"/>
          <p:cNvCxnSpPr>
            <a:stCxn id="9" idx="3"/>
            <a:endCxn id="14" idx="1"/>
          </p:cNvCxnSpPr>
          <p:nvPr/>
        </p:nvCxnSpPr>
        <p:spPr>
          <a:xfrm flipV="1">
            <a:off x="1691680" y="5373216"/>
            <a:ext cx="360040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 стрелкой 66"/>
          <p:cNvCxnSpPr>
            <a:stCxn id="14" idx="3"/>
            <a:endCxn id="22" idx="1"/>
          </p:cNvCxnSpPr>
          <p:nvPr/>
        </p:nvCxnSpPr>
        <p:spPr>
          <a:xfrm>
            <a:off x="3347864" y="5373216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 стрелкой 68"/>
          <p:cNvCxnSpPr>
            <a:stCxn id="22" idx="3"/>
            <a:endCxn id="23" idx="1"/>
          </p:cNvCxnSpPr>
          <p:nvPr/>
        </p:nvCxnSpPr>
        <p:spPr>
          <a:xfrm>
            <a:off x="5004048" y="5373216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Скругленный прямоугольник 69"/>
          <p:cNvSpPr/>
          <p:nvPr/>
        </p:nvSpPr>
        <p:spPr>
          <a:xfrm>
            <a:off x="7524328" y="1412776"/>
            <a:ext cx="1440160" cy="4896544"/>
          </a:xfrm>
          <a:prstGeom prst="roundRect">
            <a:avLst>
              <a:gd name="adj" fmla="val 1005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Скругленный прямоугольник 70"/>
          <p:cNvSpPr/>
          <p:nvPr/>
        </p:nvSpPr>
        <p:spPr>
          <a:xfrm>
            <a:off x="251520" y="1412776"/>
            <a:ext cx="7128792" cy="4896544"/>
          </a:xfrm>
          <a:prstGeom prst="roundRect">
            <a:avLst>
              <a:gd name="adj" fmla="val 305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Основные задачи</a:t>
            </a:r>
            <a:endParaRPr lang="ru-RU" dirty="0"/>
          </a:p>
        </p:txBody>
      </p:sp>
      <p:pic>
        <p:nvPicPr>
          <p:cNvPr id="11" name="Рисунок 10" descr="f16_egypt_utd_48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1484784"/>
            <a:ext cx="3816423" cy="259228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2" name="Рисунок 11" descr="insidesim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6216" y="1484784"/>
            <a:ext cx="2135411" cy="1728191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5" name="Рисунок 14" descr="Simulator-flight-compartment.jpe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44008" y="3284984"/>
            <a:ext cx="4032448" cy="2952328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6" name="Рисунок 15" descr="AC97-0295-13_a.jpe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4008" y="1484784"/>
            <a:ext cx="1800200" cy="1728192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7" name="Рисунок 16" descr="P1150632.JPG"/>
          <p:cNvPicPr>
            <a:picLocks noChangeAspect="1"/>
          </p:cNvPicPr>
          <p:nvPr/>
        </p:nvPicPr>
        <p:blipFill>
          <a:blip r:embed="rId6" cstate="print"/>
          <a:srcRect t="2566" b="25578"/>
          <a:stretch>
            <a:fillRect/>
          </a:stretch>
        </p:blipFill>
        <p:spPr>
          <a:xfrm>
            <a:off x="755576" y="4149080"/>
            <a:ext cx="3816424" cy="2088232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Основные задачи</a:t>
            </a:r>
            <a:endParaRPr lang="ru-RU" dirty="0"/>
          </a:p>
        </p:txBody>
      </p:sp>
      <p:pic>
        <p:nvPicPr>
          <p:cNvPr id="8" name="Рисунок 7" descr="gow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48064" y="1556792"/>
            <a:ext cx="3744416" cy="2232248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9" name="Рисунок 8" descr="Halo Reach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48064" y="3861048"/>
            <a:ext cx="3744416" cy="2232248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0" name="Рисунок 9" descr="ts_3_enl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3567" y="1556792"/>
            <a:ext cx="4392489" cy="324036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3" name="Рисунок 12" descr="original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3569" y="4869160"/>
            <a:ext cx="2048228" cy="1224136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4" name="Рисунок 13" descr="portal2.300.04.lg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71800" y="4869160"/>
            <a:ext cx="2304256" cy="1224136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Научная визуализация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899592" y="1340768"/>
            <a:ext cx="7772400" cy="4824536"/>
          </a:xfrm>
        </p:spPr>
        <p:txBody>
          <a:bodyPr numCol="6">
            <a:noAutofit/>
          </a:bodyPr>
          <a:lstStyle/>
          <a:p>
            <a:pPr>
              <a:buNone/>
            </a:pPr>
            <a:r>
              <a:rPr lang="ru-RU" sz="1400" dirty="0" smtClean="0">
                <a:latin typeface="+mj-lt"/>
              </a:rPr>
              <a:t>2912 </a:t>
            </a:r>
            <a:r>
              <a:rPr lang="ru-RU" sz="1400" dirty="0" smtClean="0">
                <a:latin typeface="+mj-lt"/>
              </a:rPr>
              <a:t>4351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2089 2631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3654 2349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3492 3493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6646 8268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8403 2294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3218 7967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2294 2293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19 4361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7729 3602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1905 4927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2784 3128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7961 744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5131 5132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2631 3647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1497 3870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3856 4777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326 7045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7979 3323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6074 6076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6273 1243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3497 4351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7597 8282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341 2339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1346 1506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326 5349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6069 2064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6073 6076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3534 7111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3514 4989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1059 1134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6625 6618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7815 3217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2873 1139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2601 794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326 1549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1576 1575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4234 1078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4166 1719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3026 1450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1414 1996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5119 3868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2912 4989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4234 1134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1026 1939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2134 1580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1930 5188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3223 280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754 1499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3513 1039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8280 1950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1580 2500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6646 6878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895 2134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8090 3775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2433 4653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1722 4166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3856 5324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7625 3323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3573 2595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6021 6033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7860 1905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3077 5454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6392 6393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3163 5229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3647 922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6255 1953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1722 944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2339 3602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297 311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3847 1134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1306 1497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791 3647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3456 3457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4049 6273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6617 6632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5526 5052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3847 1477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1919 2339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2121 830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774 19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5822 158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326 1497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3356 922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2339 5864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2457 1779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1237 3998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3055 3054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4217 3509</a:t>
            </a:r>
          </a:p>
          <a:p>
            <a:pPr>
              <a:buNone/>
            </a:pPr>
            <a:r>
              <a:rPr lang="ru-RU" sz="1400" dirty="0" smtClean="0">
                <a:latin typeface="+mj-lt"/>
              </a:rPr>
              <a:t>4100 6646</a:t>
            </a:r>
          </a:p>
          <a:p>
            <a:pPr>
              <a:buNone/>
            </a:pPr>
            <a:endParaRPr lang="ru-RU" sz="14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Содержимое 4" descr="graph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3774" b="5641"/>
          <a:stretch>
            <a:fillRect/>
          </a:stretch>
        </p:blipFill>
        <p:spPr>
          <a:xfrm>
            <a:off x="539552" y="1340768"/>
            <a:ext cx="8316416" cy="5184576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</p:pic>
      <p:sp>
        <p:nvSpPr>
          <p:cNvPr id="4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Научная визуализация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Полилиния 92"/>
          <p:cNvSpPr/>
          <p:nvPr/>
        </p:nvSpPr>
        <p:spPr>
          <a:xfrm>
            <a:off x="6300192" y="1916832"/>
            <a:ext cx="792088" cy="3888432"/>
          </a:xfrm>
          <a:custGeom>
            <a:avLst/>
            <a:gdLst>
              <a:gd name="connsiteX0" fmla="*/ 0 w 792088"/>
              <a:gd name="connsiteY0" fmla="*/ 0 h 864096"/>
              <a:gd name="connsiteX1" fmla="*/ 792088 w 792088"/>
              <a:gd name="connsiteY1" fmla="*/ 0 h 864096"/>
              <a:gd name="connsiteX2" fmla="*/ 792088 w 792088"/>
              <a:gd name="connsiteY2" fmla="*/ 864096 h 864096"/>
              <a:gd name="connsiteX3" fmla="*/ 0 w 792088"/>
              <a:gd name="connsiteY3" fmla="*/ 864096 h 864096"/>
              <a:gd name="connsiteX4" fmla="*/ 0 w 792088"/>
              <a:gd name="connsiteY4" fmla="*/ 0 h 864096"/>
              <a:gd name="connsiteX0" fmla="*/ 0 w 936104"/>
              <a:gd name="connsiteY0" fmla="*/ 2448272 h 3312368"/>
              <a:gd name="connsiteX1" fmla="*/ 936104 w 936104"/>
              <a:gd name="connsiteY1" fmla="*/ 0 h 3312368"/>
              <a:gd name="connsiteX2" fmla="*/ 792088 w 936104"/>
              <a:gd name="connsiteY2" fmla="*/ 3312368 h 3312368"/>
              <a:gd name="connsiteX3" fmla="*/ 0 w 936104"/>
              <a:gd name="connsiteY3" fmla="*/ 3312368 h 3312368"/>
              <a:gd name="connsiteX4" fmla="*/ 0 w 936104"/>
              <a:gd name="connsiteY4" fmla="*/ 2448272 h 3312368"/>
              <a:gd name="connsiteX0" fmla="*/ 0 w 936104"/>
              <a:gd name="connsiteY0" fmla="*/ 2448272 h 3312368"/>
              <a:gd name="connsiteX1" fmla="*/ 936104 w 936104"/>
              <a:gd name="connsiteY1" fmla="*/ 0 h 3312368"/>
              <a:gd name="connsiteX2" fmla="*/ 936104 w 936104"/>
              <a:gd name="connsiteY2" fmla="*/ 2880320 h 3312368"/>
              <a:gd name="connsiteX3" fmla="*/ 0 w 936104"/>
              <a:gd name="connsiteY3" fmla="*/ 3312368 h 3312368"/>
              <a:gd name="connsiteX4" fmla="*/ 0 w 936104"/>
              <a:gd name="connsiteY4" fmla="*/ 2448272 h 3312368"/>
              <a:gd name="connsiteX0" fmla="*/ 0 w 936104"/>
              <a:gd name="connsiteY0" fmla="*/ 2304256 h 3312368"/>
              <a:gd name="connsiteX1" fmla="*/ 936104 w 936104"/>
              <a:gd name="connsiteY1" fmla="*/ 0 h 3312368"/>
              <a:gd name="connsiteX2" fmla="*/ 936104 w 936104"/>
              <a:gd name="connsiteY2" fmla="*/ 2880320 h 3312368"/>
              <a:gd name="connsiteX3" fmla="*/ 0 w 936104"/>
              <a:gd name="connsiteY3" fmla="*/ 3312368 h 3312368"/>
              <a:gd name="connsiteX4" fmla="*/ 0 w 936104"/>
              <a:gd name="connsiteY4" fmla="*/ 2304256 h 3312368"/>
              <a:gd name="connsiteX0" fmla="*/ 0 w 936104"/>
              <a:gd name="connsiteY0" fmla="*/ 2304256 h 3672408"/>
              <a:gd name="connsiteX1" fmla="*/ 936104 w 936104"/>
              <a:gd name="connsiteY1" fmla="*/ 0 h 3672408"/>
              <a:gd name="connsiteX2" fmla="*/ 936104 w 936104"/>
              <a:gd name="connsiteY2" fmla="*/ 2880320 h 3672408"/>
              <a:gd name="connsiteX3" fmla="*/ 0 w 936104"/>
              <a:gd name="connsiteY3" fmla="*/ 3672408 h 3672408"/>
              <a:gd name="connsiteX4" fmla="*/ 0 w 936104"/>
              <a:gd name="connsiteY4" fmla="*/ 2304256 h 3672408"/>
              <a:gd name="connsiteX0" fmla="*/ 0 w 936104"/>
              <a:gd name="connsiteY0" fmla="*/ 2304256 h 3888432"/>
              <a:gd name="connsiteX1" fmla="*/ 936104 w 936104"/>
              <a:gd name="connsiteY1" fmla="*/ 0 h 3888432"/>
              <a:gd name="connsiteX2" fmla="*/ 936104 w 936104"/>
              <a:gd name="connsiteY2" fmla="*/ 3888432 h 3888432"/>
              <a:gd name="connsiteX3" fmla="*/ 0 w 936104"/>
              <a:gd name="connsiteY3" fmla="*/ 3672408 h 3888432"/>
              <a:gd name="connsiteX4" fmla="*/ 0 w 936104"/>
              <a:gd name="connsiteY4" fmla="*/ 2304256 h 388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6104" h="3888432">
                <a:moveTo>
                  <a:pt x="0" y="2304256"/>
                </a:moveTo>
                <a:lnTo>
                  <a:pt x="936104" y="0"/>
                </a:lnTo>
                <a:lnTo>
                  <a:pt x="936104" y="3888432"/>
                </a:lnTo>
                <a:lnTo>
                  <a:pt x="0" y="3672408"/>
                </a:lnTo>
                <a:lnTo>
                  <a:pt x="0" y="2304256"/>
                </a:lnTo>
                <a:close/>
              </a:path>
            </a:pathLst>
          </a:custGeom>
          <a:gradFill>
            <a:gsLst>
              <a:gs pos="8000">
                <a:srgbClr val="99CCFF">
                  <a:alpha val="72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Прямоугольник 61"/>
          <p:cNvSpPr/>
          <p:nvPr/>
        </p:nvSpPr>
        <p:spPr>
          <a:xfrm>
            <a:off x="3131840" y="1556792"/>
            <a:ext cx="3240360" cy="4248472"/>
          </a:xfrm>
          <a:prstGeom prst="rect">
            <a:avLst/>
          </a:prstGeom>
          <a:solidFill>
            <a:srgbClr val="00576E">
              <a:alpha val="40000"/>
            </a:srgb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2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Схема работы </a:t>
            </a:r>
            <a:r>
              <a:rPr lang="en-US" dirty="0" smtClean="0"/>
              <a:t>3D-</a:t>
            </a:r>
            <a:r>
              <a:rPr lang="ru-RU" dirty="0" smtClean="0"/>
              <a:t>приложений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899592" y="1628800"/>
            <a:ext cx="1440160" cy="432048"/>
          </a:xfrm>
          <a:prstGeom prst="rect">
            <a:avLst/>
          </a:prstGeom>
          <a:solidFill>
            <a:srgbClr val="00576E"/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 State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99592" y="2204864"/>
            <a:ext cx="1440160" cy="432048"/>
          </a:xfrm>
          <a:prstGeom prst="rect">
            <a:avLst/>
          </a:prstGeom>
          <a:solidFill>
            <a:srgbClr val="00192F">
              <a:alpha val="80000"/>
            </a:srgbClr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Draw Call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99592" y="2780928"/>
            <a:ext cx="1440160" cy="432048"/>
          </a:xfrm>
          <a:prstGeom prst="rect">
            <a:avLst/>
          </a:prstGeom>
          <a:solidFill>
            <a:srgbClr val="00576E"/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 State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899592" y="3356992"/>
            <a:ext cx="1440160" cy="432048"/>
          </a:xfrm>
          <a:prstGeom prst="rect">
            <a:avLst/>
          </a:prstGeom>
          <a:solidFill>
            <a:srgbClr val="00192F">
              <a:alpha val="80000"/>
            </a:srgbClr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Draw Call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899592" y="3933056"/>
            <a:ext cx="1440160" cy="432048"/>
          </a:xfrm>
          <a:prstGeom prst="rect">
            <a:avLst/>
          </a:prstGeom>
          <a:solidFill>
            <a:srgbClr val="00576E"/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 State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899592" y="4509120"/>
            <a:ext cx="1440160" cy="432048"/>
          </a:xfrm>
          <a:prstGeom prst="rect">
            <a:avLst/>
          </a:prstGeom>
          <a:solidFill>
            <a:srgbClr val="00192F">
              <a:alpha val="80000"/>
            </a:srgbClr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Draw Call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99592" y="5085184"/>
            <a:ext cx="1440160" cy="432048"/>
          </a:xfrm>
          <a:prstGeom prst="rect">
            <a:avLst/>
          </a:prstGeom>
          <a:solidFill>
            <a:srgbClr val="C00000">
              <a:alpha val="50196"/>
            </a:srgbClr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Swap Buffers</a:t>
            </a:r>
            <a:endParaRPr lang="ru-RU" dirty="0"/>
          </a:p>
        </p:txBody>
      </p:sp>
      <p:cxnSp>
        <p:nvCxnSpPr>
          <p:cNvPr id="17" name="Соединительная линия уступом 16"/>
          <p:cNvCxnSpPr>
            <a:stCxn id="14" idx="1"/>
            <a:endCxn id="6" idx="1"/>
          </p:cNvCxnSpPr>
          <p:nvPr/>
        </p:nvCxnSpPr>
        <p:spPr>
          <a:xfrm rot="10800000">
            <a:off x="899592" y="1844824"/>
            <a:ext cx="12700" cy="3456384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/>
          <p:cNvSpPr/>
          <p:nvPr/>
        </p:nvSpPr>
        <p:spPr>
          <a:xfrm>
            <a:off x="3275856" y="1988840"/>
            <a:ext cx="1296144" cy="2232248"/>
          </a:xfrm>
          <a:prstGeom prst="rect">
            <a:avLst/>
          </a:prstGeom>
          <a:solidFill>
            <a:srgbClr val="00576E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Command</a:t>
            </a:r>
          </a:p>
          <a:p>
            <a:r>
              <a:rPr lang="en-US" dirty="0" smtClean="0"/>
              <a:t>Buffer: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/>
              <a:t> Commands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/>
              <a:t> Data </a:t>
            </a:r>
            <a:r>
              <a:rPr lang="en-US" sz="1400" dirty="0" err="1" smtClean="0"/>
              <a:t>ptrs</a:t>
            </a:r>
            <a:endParaRPr lang="en-US" sz="1400" dirty="0" smtClean="0"/>
          </a:p>
          <a:p>
            <a:pPr>
              <a:buFont typeface="Arial" pitchFamily="34" charset="0"/>
              <a:buChar char="•"/>
            </a:pPr>
            <a:r>
              <a:rPr lang="en-US" sz="1400" dirty="0" smtClean="0"/>
              <a:t> </a:t>
            </a:r>
            <a:r>
              <a:rPr lang="en-US" sz="1400" dirty="0" err="1" smtClean="0"/>
              <a:t>Inlined</a:t>
            </a:r>
            <a:r>
              <a:rPr lang="en-US" sz="1400" dirty="0" smtClean="0"/>
              <a:t> Data</a:t>
            </a:r>
          </a:p>
          <a:p>
            <a:pPr algn="ctr"/>
            <a:endParaRPr lang="ru-RU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3275856" y="1700808"/>
            <a:ext cx="1296144" cy="216024"/>
          </a:xfrm>
          <a:prstGeom prst="rect">
            <a:avLst/>
          </a:prstGeom>
          <a:solidFill>
            <a:srgbClr val="00576E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3275856" y="4293096"/>
            <a:ext cx="1296144" cy="216024"/>
          </a:xfrm>
          <a:prstGeom prst="rect">
            <a:avLst/>
          </a:prstGeom>
          <a:solidFill>
            <a:srgbClr val="00576E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4" name="Соединительная линия уступом 23"/>
          <p:cNvCxnSpPr>
            <a:stCxn id="13" idx="3"/>
            <a:endCxn id="21" idx="1"/>
          </p:cNvCxnSpPr>
          <p:nvPr/>
        </p:nvCxnSpPr>
        <p:spPr>
          <a:xfrm flipV="1">
            <a:off x="2339752" y="1808820"/>
            <a:ext cx="936104" cy="2916324"/>
          </a:xfrm>
          <a:prstGeom prst="bentConnector3">
            <a:avLst>
              <a:gd name="adj1" fmla="val 50000"/>
            </a:avLst>
          </a:prstGeom>
          <a:ln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Соединительная линия уступом 25"/>
          <p:cNvCxnSpPr>
            <a:stCxn id="12" idx="3"/>
            <a:endCxn id="21" idx="1"/>
          </p:cNvCxnSpPr>
          <p:nvPr/>
        </p:nvCxnSpPr>
        <p:spPr>
          <a:xfrm flipV="1">
            <a:off x="2339752" y="1808820"/>
            <a:ext cx="936104" cy="2340260"/>
          </a:xfrm>
          <a:prstGeom prst="bentConnector3">
            <a:avLst>
              <a:gd name="adj1" fmla="val 50000"/>
            </a:avLst>
          </a:prstGeom>
          <a:ln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Соединительная линия уступом 26"/>
          <p:cNvCxnSpPr>
            <a:stCxn id="11" idx="3"/>
            <a:endCxn id="21" idx="1"/>
          </p:cNvCxnSpPr>
          <p:nvPr/>
        </p:nvCxnSpPr>
        <p:spPr>
          <a:xfrm flipV="1">
            <a:off x="2339752" y="1808820"/>
            <a:ext cx="936104" cy="1764196"/>
          </a:xfrm>
          <a:prstGeom prst="bentConnector3">
            <a:avLst>
              <a:gd name="adj1" fmla="val 50000"/>
            </a:avLst>
          </a:prstGeom>
          <a:ln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Соединительная линия уступом 29"/>
          <p:cNvCxnSpPr>
            <a:stCxn id="10" idx="3"/>
            <a:endCxn id="21" idx="1"/>
          </p:cNvCxnSpPr>
          <p:nvPr/>
        </p:nvCxnSpPr>
        <p:spPr>
          <a:xfrm flipV="1">
            <a:off x="2339752" y="1808820"/>
            <a:ext cx="936104" cy="1188132"/>
          </a:xfrm>
          <a:prstGeom prst="bentConnector3">
            <a:avLst>
              <a:gd name="adj1" fmla="val 50000"/>
            </a:avLst>
          </a:prstGeom>
          <a:ln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Соединительная линия уступом 32"/>
          <p:cNvCxnSpPr>
            <a:stCxn id="8" idx="3"/>
            <a:endCxn id="21" idx="1"/>
          </p:cNvCxnSpPr>
          <p:nvPr/>
        </p:nvCxnSpPr>
        <p:spPr>
          <a:xfrm flipV="1">
            <a:off x="2339752" y="1808820"/>
            <a:ext cx="936104" cy="612068"/>
          </a:xfrm>
          <a:prstGeom prst="bentConnector3">
            <a:avLst>
              <a:gd name="adj1" fmla="val 50000"/>
            </a:avLst>
          </a:prstGeom>
          <a:ln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оединительная линия уступом 35"/>
          <p:cNvCxnSpPr>
            <a:stCxn id="6" idx="3"/>
            <a:endCxn id="21" idx="1"/>
          </p:cNvCxnSpPr>
          <p:nvPr/>
        </p:nvCxnSpPr>
        <p:spPr>
          <a:xfrm flipV="1">
            <a:off x="2339752" y="1808820"/>
            <a:ext cx="936104" cy="36004"/>
          </a:xfrm>
          <a:prstGeom prst="bentConnector3">
            <a:avLst>
              <a:gd name="adj1" fmla="val 50000"/>
            </a:avLst>
          </a:prstGeom>
          <a:ln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Прямоугольник 52"/>
          <p:cNvSpPr/>
          <p:nvPr/>
        </p:nvSpPr>
        <p:spPr>
          <a:xfrm>
            <a:off x="4716016" y="4149080"/>
            <a:ext cx="1512168" cy="1512168"/>
          </a:xfrm>
          <a:prstGeom prst="rect">
            <a:avLst/>
          </a:prstGeom>
          <a:solidFill>
            <a:srgbClr val="C00000">
              <a:alpha val="52000"/>
            </a:srgb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GPU</a:t>
            </a:r>
          </a:p>
          <a:p>
            <a:pPr algn="ctr"/>
            <a:r>
              <a:rPr lang="en-US" dirty="0" smtClean="0"/>
              <a:t>Process</a:t>
            </a:r>
            <a:endParaRPr lang="ru-RU" dirty="0"/>
          </a:p>
        </p:txBody>
      </p:sp>
      <p:cxnSp>
        <p:nvCxnSpPr>
          <p:cNvPr id="54" name="Соединительная линия уступом 53"/>
          <p:cNvCxnSpPr>
            <a:stCxn id="22" idx="2"/>
            <a:endCxn id="53" idx="1"/>
          </p:cNvCxnSpPr>
          <p:nvPr/>
        </p:nvCxnSpPr>
        <p:spPr>
          <a:xfrm rot="16200000" flipH="1">
            <a:off x="4121950" y="4311098"/>
            <a:ext cx="396044" cy="792088"/>
          </a:xfrm>
          <a:prstGeom prst="bentConnector2">
            <a:avLst/>
          </a:prstGeom>
          <a:ln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Соединительная линия уступом 58"/>
          <p:cNvCxnSpPr>
            <a:stCxn id="14" idx="3"/>
            <a:endCxn id="21" idx="1"/>
          </p:cNvCxnSpPr>
          <p:nvPr/>
        </p:nvCxnSpPr>
        <p:spPr>
          <a:xfrm flipV="1">
            <a:off x="2339752" y="1808820"/>
            <a:ext cx="936104" cy="3492388"/>
          </a:xfrm>
          <a:prstGeom prst="bentConnector3">
            <a:avLst>
              <a:gd name="adj1" fmla="val 50000"/>
            </a:avLst>
          </a:prstGeom>
          <a:ln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Блок-схема: внутренняя память 62"/>
          <p:cNvSpPr/>
          <p:nvPr/>
        </p:nvSpPr>
        <p:spPr>
          <a:xfrm>
            <a:off x="4716016" y="1700808"/>
            <a:ext cx="1512168" cy="1584176"/>
          </a:xfrm>
          <a:prstGeom prst="flowChartInternalStorage">
            <a:avLst/>
          </a:prstGeom>
          <a:solidFill>
            <a:schemeClr val="accent4">
              <a:lumMod val="50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en-US" dirty="0" smtClean="0"/>
              <a:t> Memory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ru-RU" dirty="0"/>
          </a:p>
        </p:txBody>
      </p:sp>
      <p:sp>
        <p:nvSpPr>
          <p:cNvPr id="65" name="Двойная стрелка вверх/вниз 64"/>
          <p:cNvSpPr/>
          <p:nvPr/>
        </p:nvSpPr>
        <p:spPr>
          <a:xfrm>
            <a:off x="5364088" y="3356992"/>
            <a:ext cx="216024" cy="648072"/>
          </a:xfrm>
          <a:prstGeom prst="upDownArrow">
            <a:avLst/>
          </a:prstGeom>
          <a:solidFill>
            <a:schemeClr val="accent4">
              <a:lumMod val="50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 46"/>
          <p:cNvSpPr/>
          <p:nvPr/>
        </p:nvSpPr>
        <p:spPr>
          <a:xfrm>
            <a:off x="7164288" y="1556792"/>
            <a:ext cx="1440160" cy="936104"/>
          </a:xfrm>
          <a:prstGeom prst="rect">
            <a:avLst/>
          </a:prstGeom>
          <a:solidFill>
            <a:srgbClr val="00576E"/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Vertex processing (VS)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/>
              <a:t> vertex data 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/>
              <a:t> texture data</a:t>
            </a:r>
            <a:endParaRPr lang="ru-RU" sz="1200" dirty="0"/>
          </a:p>
        </p:txBody>
      </p:sp>
      <p:sp>
        <p:nvSpPr>
          <p:cNvPr id="48" name="Прямоугольник 47"/>
          <p:cNvSpPr/>
          <p:nvPr/>
        </p:nvSpPr>
        <p:spPr>
          <a:xfrm>
            <a:off x="7164288" y="2636912"/>
            <a:ext cx="1440160" cy="648072"/>
          </a:xfrm>
          <a:prstGeom prst="rect">
            <a:avLst/>
          </a:prstGeom>
          <a:solidFill>
            <a:srgbClr val="00576E"/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Geometry</a:t>
            </a:r>
          </a:p>
          <a:p>
            <a:r>
              <a:rPr lang="en-US" sz="1400" dirty="0" smtClean="0"/>
              <a:t>Processing (GS)</a:t>
            </a:r>
            <a:endParaRPr lang="ru-RU" sz="1400" dirty="0"/>
          </a:p>
        </p:txBody>
      </p:sp>
      <p:sp>
        <p:nvSpPr>
          <p:cNvPr id="49" name="Прямоугольник 48"/>
          <p:cNvSpPr/>
          <p:nvPr/>
        </p:nvSpPr>
        <p:spPr>
          <a:xfrm>
            <a:off x="7164288" y="3429000"/>
            <a:ext cx="1440160" cy="648072"/>
          </a:xfrm>
          <a:prstGeom prst="rect">
            <a:avLst/>
          </a:prstGeom>
          <a:solidFill>
            <a:srgbClr val="00576E"/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Pixel</a:t>
            </a:r>
          </a:p>
          <a:p>
            <a:r>
              <a:rPr lang="en-US" sz="1400" dirty="0" smtClean="0"/>
              <a:t>Processing (PS)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prstClr val="white"/>
                </a:solidFill>
              </a:rPr>
              <a:t> texture data</a:t>
            </a:r>
            <a:endParaRPr lang="ru-RU" sz="1400" dirty="0"/>
          </a:p>
        </p:txBody>
      </p:sp>
      <p:sp>
        <p:nvSpPr>
          <p:cNvPr id="50" name="Прямоугольник 49"/>
          <p:cNvSpPr/>
          <p:nvPr/>
        </p:nvSpPr>
        <p:spPr>
          <a:xfrm>
            <a:off x="7164288" y="4221088"/>
            <a:ext cx="1440160" cy="648072"/>
          </a:xfrm>
          <a:prstGeom prst="rect">
            <a:avLst/>
          </a:prstGeom>
          <a:solidFill>
            <a:srgbClr val="00576E"/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Pixel</a:t>
            </a:r>
          </a:p>
          <a:p>
            <a:r>
              <a:rPr lang="en-US" sz="1400" dirty="0" smtClean="0"/>
              <a:t>Rendering</a:t>
            </a:r>
            <a:endParaRPr lang="ru-RU" sz="1400" dirty="0"/>
          </a:p>
        </p:txBody>
      </p:sp>
      <p:sp>
        <p:nvSpPr>
          <p:cNvPr id="80" name="Прямоугольник 79"/>
          <p:cNvSpPr/>
          <p:nvPr/>
        </p:nvSpPr>
        <p:spPr>
          <a:xfrm>
            <a:off x="5220072" y="1988840"/>
            <a:ext cx="936104" cy="360040"/>
          </a:xfrm>
          <a:prstGeom prst="rect">
            <a:avLst/>
          </a:prstGeom>
          <a:solidFill>
            <a:srgbClr val="00192F">
              <a:alpha val="80000"/>
            </a:srgbClr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1" name="Прямоугольник 80"/>
          <p:cNvSpPr/>
          <p:nvPr/>
        </p:nvSpPr>
        <p:spPr>
          <a:xfrm>
            <a:off x="5220072" y="2420888"/>
            <a:ext cx="936104" cy="360040"/>
          </a:xfrm>
          <a:prstGeom prst="rect">
            <a:avLst/>
          </a:prstGeom>
          <a:solidFill>
            <a:srgbClr val="00192F">
              <a:alpha val="80000"/>
            </a:srgbClr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2" name="Прямоугольник 81"/>
          <p:cNvSpPr/>
          <p:nvPr/>
        </p:nvSpPr>
        <p:spPr>
          <a:xfrm>
            <a:off x="5220072" y="2852936"/>
            <a:ext cx="936104" cy="360040"/>
          </a:xfrm>
          <a:prstGeom prst="rect">
            <a:avLst/>
          </a:prstGeom>
          <a:solidFill>
            <a:srgbClr val="00192F">
              <a:alpha val="80000"/>
            </a:srgbClr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84" name="Соединительная линия уступом 83"/>
          <p:cNvCxnSpPr>
            <a:stCxn id="80" idx="3"/>
            <a:endCxn id="47" idx="1"/>
          </p:cNvCxnSpPr>
          <p:nvPr/>
        </p:nvCxnSpPr>
        <p:spPr>
          <a:xfrm flipV="1">
            <a:off x="6156176" y="2024844"/>
            <a:ext cx="1008112" cy="14401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Соединительная линия уступом 85"/>
          <p:cNvCxnSpPr>
            <a:stCxn id="81" idx="3"/>
            <a:endCxn id="49" idx="1"/>
          </p:cNvCxnSpPr>
          <p:nvPr/>
        </p:nvCxnSpPr>
        <p:spPr>
          <a:xfrm>
            <a:off x="6156176" y="2600908"/>
            <a:ext cx="1008112" cy="115212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Соединительная линия уступом 87"/>
          <p:cNvCxnSpPr>
            <a:stCxn id="50" idx="1"/>
            <a:endCxn id="82" idx="3"/>
          </p:cNvCxnSpPr>
          <p:nvPr/>
        </p:nvCxnSpPr>
        <p:spPr>
          <a:xfrm rot="10800000">
            <a:off x="6156176" y="3032956"/>
            <a:ext cx="1008112" cy="1512168"/>
          </a:xfrm>
          <a:prstGeom prst="bentConnector3">
            <a:avLst>
              <a:gd name="adj1" fmla="val 64173"/>
            </a:avLst>
          </a:prstGeom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Прямоугольник 95"/>
          <p:cNvSpPr/>
          <p:nvPr/>
        </p:nvSpPr>
        <p:spPr>
          <a:xfrm>
            <a:off x="7164288" y="5229200"/>
            <a:ext cx="1440160" cy="648072"/>
          </a:xfrm>
          <a:prstGeom prst="rect">
            <a:avLst/>
          </a:prstGeom>
          <a:solidFill>
            <a:srgbClr val="00576E"/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Computing</a:t>
            </a:r>
            <a:endParaRPr lang="ru-RU" sz="1400" dirty="0"/>
          </a:p>
        </p:txBody>
      </p:sp>
      <p:cxnSp>
        <p:nvCxnSpPr>
          <p:cNvPr id="100" name="Прямая со стрелкой 99"/>
          <p:cNvCxnSpPr/>
          <p:nvPr/>
        </p:nvCxnSpPr>
        <p:spPr>
          <a:xfrm>
            <a:off x="7884368" y="2492896"/>
            <a:ext cx="0" cy="144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Прямая со стрелкой 100"/>
          <p:cNvCxnSpPr/>
          <p:nvPr/>
        </p:nvCxnSpPr>
        <p:spPr>
          <a:xfrm>
            <a:off x="1619672" y="2060848"/>
            <a:ext cx="0" cy="144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Прямая со стрелкой 101"/>
          <p:cNvCxnSpPr/>
          <p:nvPr/>
        </p:nvCxnSpPr>
        <p:spPr>
          <a:xfrm>
            <a:off x="1619672" y="2636912"/>
            <a:ext cx="0" cy="144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Прямая со стрелкой 102"/>
          <p:cNvCxnSpPr/>
          <p:nvPr/>
        </p:nvCxnSpPr>
        <p:spPr>
          <a:xfrm>
            <a:off x="1619672" y="3212976"/>
            <a:ext cx="0" cy="144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Прямая со стрелкой 103"/>
          <p:cNvCxnSpPr/>
          <p:nvPr/>
        </p:nvCxnSpPr>
        <p:spPr>
          <a:xfrm>
            <a:off x="1619672" y="3789040"/>
            <a:ext cx="0" cy="144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Прямая со стрелкой 104"/>
          <p:cNvCxnSpPr/>
          <p:nvPr/>
        </p:nvCxnSpPr>
        <p:spPr>
          <a:xfrm>
            <a:off x="1619672" y="4365104"/>
            <a:ext cx="0" cy="144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Прямая со стрелкой 105"/>
          <p:cNvCxnSpPr/>
          <p:nvPr/>
        </p:nvCxnSpPr>
        <p:spPr>
          <a:xfrm>
            <a:off x="1619672" y="4941168"/>
            <a:ext cx="0" cy="144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Прямая со стрелкой 106"/>
          <p:cNvCxnSpPr/>
          <p:nvPr/>
        </p:nvCxnSpPr>
        <p:spPr>
          <a:xfrm>
            <a:off x="7884368" y="3284984"/>
            <a:ext cx="0" cy="144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Прямая со стрелкой 107"/>
          <p:cNvCxnSpPr/>
          <p:nvPr/>
        </p:nvCxnSpPr>
        <p:spPr>
          <a:xfrm>
            <a:off x="7884368" y="4077072"/>
            <a:ext cx="0" cy="144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 smtClean="0"/>
              <a:t>Буфер кадра, глубины и трафарета</a:t>
            </a:r>
            <a:br>
              <a:rPr lang="ru-RU" sz="3200" dirty="0" smtClean="0"/>
            </a:br>
            <a:endParaRPr lang="ru-RU" sz="3200" dirty="0"/>
          </a:p>
        </p:txBody>
      </p:sp>
      <p:pic>
        <p:nvPicPr>
          <p:cNvPr id="6" name="Содержимое 5" descr="color.bmp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11560" y="1412776"/>
            <a:ext cx="4906830" cy="3816424"/>
          </a:xfrm>
          <a:ln>
            <a:solidFill>
              <a:schemeClr val="tx2"/>
            </a:solidFill>
          </a:ln>
        </p:spPr>
      </p:pic>
      <p:pic>
        <p:nvPicPr>
          <p:cNvPr id="7" name="Рисунок 6" descr="depth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80112" y="1412776"/>
            <a:ext cx="3332942" cy="2592288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8" name="Рисунок 7" descr="stencil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80112" y="4077072"/>
            <a:ext cx="3332942" cy="2592288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683568" y="1484784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Color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5652120" y="1484784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Depth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52120" y="4149080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Stencil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 smtClean="0"/>
              <a:t>Буфер кадра, глубины и трафарета</a:t>
            </a:r>
            <a:br>
              <a:rPr lang="ru-RU" sz="3600" dirty="0" smtClean="0"/>
            </a:br>
            <a:endParaRPr lang="ru-RU" sz="3600" dirty="0"/>
          </a:p>
        </p:txBody>
      </p:sp>
      <p:sp>
        <p:nvSpPr>
          <p:cNvPr id="6" name="Содержимое 5"/>
          <p:cNvSpPr>
            <a:spLocks noGrp="1"/>
          </p:cNvSpPr>
          <p:nvPr>
            <p:ph sz="half" idx="2"/>
          </p:nvPr>
        </p:nvSpPr>
        <p:spPr>
          <a:xfrm>
            <a:off x="2483768" y="1770501"/>
            <a:ext cx="6210176" cy="4466811"/>
          </a:xfrm>
        </p:spPr>
        <p:txBody>
          <a:bodyPr>
            <a:normAutofit/>
          </a:bodyPr>
          <a:lstStyle/>
          <a:p>
            <a:r>
              <a:rPr lang="ru-RU" sz="3600" dirty="0" smtClean="0"/>
              <a:t>Буфер цвета: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R</a:t>
            </a:r>
            <a:r>
              <a:rPr lang="en-US" dirty="0" smtClean="0">
                <a:solidFill>
                  <a:srgbClr val="92D050"/>
                </a:solidFill>
              </a:rPr>
              <a:t>G</a:t>
            </a:r>
            <a:r>
              <a:rPr lang="en-US" dirty="0" smtClean="0">
                <a:solidFill>
                  <a:srgbClr val="0070C0"/>
                </a:solidFill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0000"/>
                </a:solidFill>
              </a:rPr>
              <a:t>R</a:t>
            </a:r>
            <a:r>
              <a:rPr lang="en-US" dirty="0" smtClean="0">
                <a:solidFill>
                  <a:srgbClr val="92D050"/>
                </a:solidFill>
              </a:rPr>
              <a:t>G</a:t>
            </a:r>
            <a:r>
              <a:rPr lang="en-US" dirty="0" smtClean="0">
                <a:solidFill>
                  <a:srgbClr val="0070C0"/>
                </a:solidFill>
              </a:rPr>
              <a:t>B</a:t>
            </a:r>
            <a:r>
              <a:rPr lang="en-US" dirty="0" smtClean="0"/>
              <a:t>A, </a:t>
            </a:r>
            <a:r>
              <a:rPr lang="en-US" dirty="0" smtClean="0">
                <a:solidFill>
                  <a:srgbClr val="FF0000"/>
                </a:solidFill>
              </a:rPr>
              <a:t>R</a:t>
            </a:r>
            <a:r>
              <a:rPr lang="en-US" dirty="0" smtClean="0">
                <a:solidFill>
                  <a:srgbClr val="92D050"/>
                </a:solidFill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0000"/>
                </a:solidFill>
              </a:rPr>
              <a:t>R</a:t>
            </a:r>
          </a:p>
          <a:p>
            <a:pPr lvl="1"/>
            <a:r>
              <a:rPr lang="en-US" dirty="0" smtClean="0"/>
              <a:t>Fixed Point: 	1, 5, 8, 10, 16, 32</a:t>
            </a:r>
          </a:p>
          <a:p>
            <a:pPr lvl="1"/>
            <a:r>
              <a:rPr lang="en-US" dirty="0" smtClean="0"/>
              <a:t>Floating Point:	7.3, 16, 32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8</a:t>
            </a:r>
            <a:r>
              <a:rPr lang="en-US" dirty="0" smtClean="0">
                <a:solidFill>
                  <a:srgbClr val="92D050"/>
                </a:solidFill>
              </a:rPr>
              <a:t>8</a:t>
            </a:r>
            <a:r>
              <a:rPr lang="en-US" dirty="0" smtClean="0">
                <a:solidFill>
                  <a:srgbClr val="0070C0"/>
                </a:solidFill>
              </a:rPr>
              <a:t>8</a:t>
            </a:r>
            <a:r>
              <a:rPr lang="en-US" dirty="0" smtClean="0">
                <a:solidFill>
                  <a:srgbClr val="FF0000"/>
                </a:solidFill>
              </a:rPr>
              <a:t>, 8</a:t>
            </a:r>
            <a:r>
              <a:rPr lang="en-US" dirty="0" smtClean="0">
                <a:solidFill>
                  <a:srgbClr val="92D050"/>
                </a:solidFill>
              </a:rPr>
              <a:t>8</a:t>
            </a:r>
            <a:r>
              <a:rPr lang="en-US" dirty="0" smtClean="0">
                <a:solidFill>
                  <a:srgbClr val="0070C0"/>
                </a:solidFill>
              </a:rPr>
              <a:t>8</a:t>
            </a:r>
            <a:r>
              <a:rPr lang="en-US" dirty="0" smtClean="0"/>
              <a:t>8</a:t>
            </a:r>
            <a:r>
              <a:rPr lang="en-US" dirty="0" smtClean="0">
                <a:solidFill>
                  <a:srgbClr val="FF0000"/>
                </a:solidFill>
              </a:rPr>
              <a:t>, 5</a:t>
            </a:r>
            <a:r>
              <a:rPr lang="en-US" dirty="0" smtClean="0">
                <a:solidFill>
                  <a:srgbClr val="92D050"/>
                </a:solidFill>
              </a:rPr>
              <a:t>6</a:t>
            </a:r>
            <a:r>
              <a:rPr lang="en-US" dirty="0" smtClean="0">
                <a:solidFill>
                  <a:srgbClr val="00B0F0"/>
                </a:solidFill>
              </a:rPr>
              <a:t>5</a:t>
            </a:r>
            <a:r>
              <a:rPr lang="en-US" dirty="0" smtClean="0">
                <a:solidFill>
                  <a:srgbClr val="FF0000"/>
                </a:solidFill>
              </a:rPr>
              <a:t>, 5</a:t>
            </a:r>
            <a:r>
              <a:rPr lang="en-US" dirty="0" smtClean="0">
                <a:solidFill>
                  <a:srgbClr val="92D050"/>
                </a:solidFill>
              </a:rPr>
              <a:t>5</a:t>
            </a:r>
            <a:r>
              <a:rPr lang="en-US" dirty="0" smtClean="0">
                <a:solidFill>
                  <a:srgbClr val="00B0F0"/>
                </a:solidFill>
              </a:rPr>
              <a:t>5</a:t>
            </a:r>
            <a:r>
              <a:rPr lang="en-US" dirty="0" smtClean="0"/>
              <a:t>1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16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92D050"/>
                </a:solidFill>
              </a:rPr>
              <a:t>16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70C0"/>
                </a:solidFill>
              </a:rPr>
              <a:t>16</a:t>
            </a:r>
            <a:r>
              <a:rPr lang="en-US" dirty="0" smtClean="0"/>
              <a:t> 16, </a:t>
            </a:r>
            <a:r>
              <a:rPr lang="en-US" dirty="0" smtClean="0">
                <a:solidFill>
                  <a:srgbClr val="FF0000"/>
                </a:solidFill>
              </a:rPr>
              <a:t>32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92D050"/>
                </a:solidFill>
              </a:rPr>
              <a:t>32</a:t>
            </a:r>
            <a:r>
              <a:rPr lang="en-US" dirty="0" smtClean="0">
                <a:solidFill>
                  <a:srgbClr val="0070C0"/>
                </a:solidFill>
              </a:rPr>
              <a:t> 32 </a:t>
            </a:r>
            <a:r>
              <a:rPr lang="en-US" dirty="0" smtClean="0"/>
              <a:t>32, </a:t>
            </a:r>
            <a:r>
              <a:rPr lang="en-US" dirty="0" smtClean="0">
                <a:solidFill>
                  <a:srgbClr val="FF0000"/>
                </a:solidFill>
              </a:rPr>
              <a:t>10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92D050"/>
                </a:solidFill>
              </a:rPr>
              <a:t>10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70C0"/>
                </a:solidFill>
              </a:rPr>
              <a:t>10</a:t>
            </a:r>
            <a:r>
              <a:rPr lang="en-US" dirty="0" smtClean="0"/>
              <a:t> 2</a:t>
            </a:r>
          </a:p>
          <a:p>
            <a:r>
              <a:rPr lang="ru-RU" dirty="0" smtClean="0"/>
              <a:t>Буфер глубины и трафарета</a:t>
            </a:r>
          </a:p>
          <a:p>
            <a:pPr lvl="1"/>
            <a:r>
              <a:rPr lang="en-US" dirty="0" smtClean="0"/>
              <a:t>D16</a:t>
            </a:r>
          </a:p>
          <a:p>
            <a:pPr lvl="1"/>
            <a:r>
              <a:rPr lang="en-US" dirty="0" smtClean="0"/>
              <a:t>D24S8</a:t>
            </a:r>
            <a:endParaRPr lang="ru-RU" dirty="0"/>
          </a:p>
        </p:txBody>
      </p:sp>
      <p:pic>
        <p:nvPicPr>
          <p:cNvPr id="7" name="Содержимое 5" descr="color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5" y="1772817"/>
            <a:ext cx="1944215" cy="1399836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8" name="Рисунок 7" descr="depth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3284984"/>
            <a:ext cx="1935255" cy="139983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9" name="Рисунок 8" descr="stencil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7544" y="4797152"/>
            <a:ext cx="1944216" cy="1399836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Метро">
  <a:themeElements>
    <a:clrScheme name="Метро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Метро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Метро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3344</TotalTime>
  <Words>931</Words>
  <Application>Microsoft Office PowerPoint</Application>
  <PresentationFormat>Экран (4:3)</PresentationFormat>
  <Paragraphs>453</Paragraphs>
  <Slides>26</Slides>
  <Notes>0</Notes>
  <HiddenSlides>2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27" baseType="lpstr">
      <vt:lpstr>Метро</vt:lpstr>
      <vt:lpstr>Основы современной 3D-графики  и систем виртуальной реальности</vt:lpstr>
      <vt:lpstr>Виртуальная реальность</vt:lpstr>
      <vt:lpstr>Основные задачи</vt:lpstr>
      <vt:lpstr>Основные задачи</vt:lpstr>
      <vt:lpstr>Научная визуализация</vt:lpstr>
      <vt:lpstr>Научная визуализация</vt:lpstr>
      <vt:lpstr>Схема работы 3D-приложений</vt:lpstr>
      <vt:lpstr>Буфер кадра, глубины и трафарета </vt:lpstr>
      <vt:lpstr>Буфер кадра, глубины и трафарета </vt:lpstr>
      <vt:lpstr>Массивы вершин и массивы индексов, декларации вершин </vt:lpstr>
      <vt:lpstr>Основные объекты и методы</vt:lpstr>
      <vt:lpstr>Примитивы и методы растеризации </vt:lpstr>
      <vt:lpstr>Примитивы и методы растеризации </vt:lpstr>
      <vt:lpstr>Примитивы и методы растеризации: Сглаживание краев </vt:lpstr>
      <vt:lpstr>Текстуры </vt:lpstr>
      <vt:lpstr>Шейдеры</vt:lpstr>
      <vt:lpstr>Запрос на перекрытие и условный рендеринг </vt:lpstr>
      <vt:lpstr>Методы построения освещенности </vt:lpstr>
      <vt:lpstr>Методы построения теней  Shadow maps </vt:lpstr>
      <vt:lpstr>Методы построения теней  Shadow Volumes </vt:lpstr>
      <vt:lpstr>Методы анимации </vt:lpstr>
      <vt:lpstr>Программирование систем виртуальной реальности с использованием  Microsoft XNA Framework</vt:lpstr>
      <vt:lpstr>План</vt:lpstr>
      <vt:lpstr>XNA</vt:lpstr>
      <vt:lpstr>Сервисы, компоненты и схема функционирования </vt:lpstr>
      <vt:lpstr>Content Pipeline</vt:lpstr>
    </vt:vector>
  </TitlesOfParts>
  <Company>Hewlett-Packard Company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Основы современной 3D-графики  и систем виртуальной реальности</dc:title>
  <dc:creator>user</dc:creator>
  <cp:lastModifiedBy>user</cp:lastModifiedBy>
  <cp:revision>113</cp:revision>
  <dcterms:created xsi:type="dcterms:W3CDTF">2012-04-07T15:14:22Z</dcterms:created>
  <dcterms:modified xsi:type="dcterms:W3CDTF">2012-11-08T12:19:11Z</dcterms:modified>
</cp:coreProperties>
</file>